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35" r:id="rId2"/>
    <p:sldId id="257" r:id="rId3"/>
    <p:sldId id="258" r:id="rId4"/>
    <p:sldId id="365" r:id="rId5"/>
    <p:sldId id="366" r:id="rId6"/>
    <p:sldId id="367" r:id="rId7"/>
    <p:sldId id="369" r:id="rId8"/>
    <p:sldId id="370" r:id="rId9"/>
    <p:sldId id="371" r:id="rId10"/>
    <p:sldId id="373" r:id="rId11"/>
    <p:sldId id="374" r:id="rId12"/>
    <p:sldId id="279" r:id="rId13"/>
    <p:sldId id="280" r:id="rId14"/>
    <p:sldId id="281" r:id="rId15"/>
    <p:sldId id="282" r:id="rId16"/>
    <p:sldId id="283" r:id="rId17"/>
    <p:sldId id="284" r:id="rId18"/>
    <p:sldId id="285" r:id="rId19"/>
    <p:sldId id="375" r:id="rId20"/>
    <p:sldId id="376" r:id="rId21"/>
    <p:sldId id="286" r:id="rId22"/>
    <p:sldId id="287" r:id="rId23"/>
    <p:sldId id="288" r:id="rId24"/>
    <p:sldId id="289" r:id="rId25"/>
    <p:sldId id="290" r:id="rId26"/>
    <p:sldId id="291" r:id="rId27"/>
    <p:sldId id="292" r:id="rId28"/>
    <p:sldId id="29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80"/>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152"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D680A-7530-4899-9AFB-FBD01D0CE5AD}" type="datetimeFigureOut">
              <a:rPr lang="en-US" smtClean="0"/>
              <a:t>24/09/2023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8EE9F-1F07-4C39-B7BF-0EDD823307D9}" type="slidenum">
              <a:rPr lang="en-US" smtClean="0"/>
              <a:t>‹#›</a:t>
            </a:fld>
            <a:endParaRPr lang="en-US"/>
          </a:p>
        </p:txBody>
      </p:sp>
    </p:spTree>
    <p:extLst>
      <p:ext uri="{BB962C8B-B14F-4D97-AF65-F5344CB8AC3E}">
        <p14:creationId xmlns:p14="http://schemas.microsoft.com/office/powerpoint/2010/main" val="290784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600">
                <a:solidFill>
                  <a:srgbClr val="FF0000"/>
                </a:solidFill>
              </a:defRPr>
            </a:lvl1pPr>
          </a:lstStyle>
          <a:p>
            <a:fld id="{7A56DD26-32A4-2A43-990A-6F7E5E73786E}" type="datetimeFigureOut">
              <a:rPr lang="en-US" smtClean="0"/>
              <a:pPr/>
              <a:t>24/09/2023</a:t>
            </a:fld>
            <a:endParaRPr lang="en-US"/>
          </a:p>
        </p:txBody>
      </p:sp>
      <p:sp>
        <p:nvSpPr>
          <p:cNvPr id="5" name="Footer Placeholder 4"/>
          <p:cNvSpPr>
            <a:spLocks noGrp="1"/>
          </p:cNvSpPr>
          <p:nvPr>
            <p:ph type="ftr" sz="quarter" idx="11"/>
          </p:nvPr>
        </p:nvSpPr>
        <p:spPr/>
        <p:txBody>
          <a:bodyPr/>
          <a:lstStyle>
            <a:lvl1pPr>
              <a:defRPr sz="1600">
                <a:solidFill>
                  <a:srgbClr val="FF0000"/>
                </a:solidFill>
              </a:defRPr>
            </a:lvl1pPr>
          </a:lstStyle>
          <a:p>
            <a:endParaRPr lang="en-US"/>
          </a:p>
        </p:txBody>
      </p:sp>
      <p:sp>
        <p:nvSpPr>
          <p:cNvPr id="6" name="Slide Number Placeholder 5"/>
          <p:cNvSpPr>
            <a:spLocks noGrp="1"/>
          </p:cNvSpPr>
          <p:nvPr>
            <p:ph type="sldNum" sz="quarter" idx="12"/>
          </p:nvPr>
        </p:nvSpPr>
        <p:spPr/>
        <p:txBody>
          <a:bodyPr/>
          <a:lstStyle>
            <a:lvl1pPr>
              <a:defRPr sz="1600">
                <a:solidFill>
                  <a:srgbClr val="FF0000"/>
                </a:solidFill>
              </a:defRPr>
            </a:lvl1pPr>
          </a:lstStyle>
          <a:p>
            <a:fld id="{186AF604-6CBA-6F4A-A6F6-26E48A4D0E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24/09/2023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24/09/2023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323530" y="217050"/>
            <a:ext cx="8245094" cy="515505"/>
          </a:xfrm>
        </p:spPr>
        <p:txBody>
          <a:bodyPr>
            <a:normAutofit/>
          </a:bodyPr>
          <a:lstStyle>
            <a:lvl1pPr>
              <a:defRPr sz="2400" b="1">
                <a:solidFill>
                  <a:srgbClr val="C00000"/>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22363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24/09/2023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24/09/2023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24/09/2023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24/09/2023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24/09/2023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24/09/2023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24/09/2023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24/09/2023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a:solidFill>
                  <a:srgbClr val="FF0000"/>
                </a:solidFill>
              </a:defRPr>
            </a:lvl1pPr>
          </a:lstStyle>
          <a:p>
            <a:fld id="{7A56DD26-32A4-2A43-990A-6F7E5E73786E}" type="datetimeFigureOut">
              <a:rPr lang="en-US" smtClean="0"/>
              <a:pPr/>
              <a:t>24/09/2023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600">
                <a:solidFill>
                  <a:srgbClr val="FF00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rgbClr val="FF0000"/>
                </a:solidFill>
              </a:defRPr>
            </a:lvl1pPr>
          </a:lstStyle>
          <a:p>
            <a:fld id="{186AF604-6CBA-6F4A-A6F6-26E48A4D0E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7446" y="2537119"/>
            <a:ext cx="7886700" cy="754606"/>
          </a:xfrm>
        </p:spPr>
        <p:txBody>
          <a:bodyPr anchor="ctr" anchorCtr="0">
            <a:normAutofit/>
          </a:bodyPr>
          <a:lstStyle/>
          <a:p>
            <a:pPr algn="ctr"/>
            <a:r>
              <a:rPr lang="en-US" sz="2700">
                <a:latin typeface="Amasis MT Pro" panose="020B0604020202020204" pitchFamily="18" charset="0"/>
              </a:rPr>
              <a:t>PHÂN TÍCH THIẾT KẾ YÊU CẦU</a:t>
            </a:r>
            <a:endParaRPr lang="en-US" sz="2700" dirty="0">
              <a:latin typeface="Amasis MT Pro" panose="020B0604020202020204" pitchFamily="18" charset="0"/>
            </a:endParaRPr>
          </a:p>
        </p:txBody>
      </p:sp>
      <p:sp>
        <p:nvSpPr>
          <p:cNvPr id="3" name="Subtitle 2"/>
          <p:cNvSpPr>
            <a:spLocks noGrp="1"/>
          </p:cNvSpPr>
          <p:nvPr>
            <p:ph type="subTitle" idx="4294967295"/>
          </p:nvPr>
        </p:nvSpPr>
        <p:spPr>
          <a:xfrm>
            <a:off x="930359" y="3094564"/>
            <a:ext cx="7586179" cy="394322"/>
          </a:xfrm>
        </p:spPr>
        <p:txBody>
          <a:bodyPr>
            <a:noAutofit/>
          </a:bodyPr>
          <a:lstStyle/>
          <a:p>
            <a:pPr marL="0" indent="0" algn="ctr">
              <a:buNone/>
            </a:pPr>
            <a:r>
              <a:rPr lang="en-US" sz="2400">
                <a:solidFill>
                  <a:schemeClr val="tx2"/>
                </a:solidFill>
              </a:rPr>
              <a:t>(Requirements Analysis and Design )</a:t>
            </a:r>
            <a:endParaRPr lang="en-US" sz="2400" b="1" dirty="0">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5" name="Subtitle 2">
            <a:extLst>
              <a:ext uri="{FF2B5EF4-FFF2-40B4-BE49-F238E27FC236}">
                <a16:creationId xmlns:a16="http://schemas.microsoft.com/office/drawing/2014/main" id="{4F7502B7-9D54-460A-B68A-CF88FFCDFF89}"/>
              </a:ext>
            </a:extLst>
          </p:cNvPr>
          <p:cNvSpPr txBox="1">
            <a:spLocks/>
          </p:cNvSpPr>
          <p:nvPr/>
        </p:nvSpPr>
        <p:spPr>
          <a:xfrm>
            <a:off x="3040173" y="5100870"/>
            <a:ext cx="5884860" cy="1114577"/>
          </a:xfrm>
          <a:prstGeom prst="rect">
            <a:avLst/>
          </a:prstGeom>
        </p:spPr>
        <p:txBody>
          <a:bodyPr vert="horz" lIns="68580" tIns="34290" rIns="68580" bIns="3429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888331">
              <a:lnSpc>
                <a:spcPct val="100000"/>
              </a:lnSpc>
              <a:spcBef>
                <a:spcPts val="0"/>
              </a:spcBef>
              <a:spcAft>
                <a:spcPts val="0"/>
              </a:spcAft>
            </a:pPr>
            <a:r>
              <a:rPr lang="en-US" sz="2200" b="1">
                <a:solidFill>
                  <a:schemeClr val="accent1">
                    <a:lumMod val="50000"/>
                  </a:schemeClr>
                </a:solidFill>
                <a:latin typeface="+mj-lt"/>
              </a:rPr>
              <a:t>GV:  Đào Thị Lệ Thủy</a:t>
            </a:r>
          </a:p>
          <a:p>
            <a:pPr marL="1888331">
              <a:lnSpc>
                <a:spcPct val="100000"/>
              </a:lnSpc>
              <a:spcBef>
                <a:spcPts val="0"/>
              </a:spcBef>
              <a:spcAft>
                <a:spcPts val="0"/>
              </a:spcAft>
            </a:pPr>
            <a:r>
              <a:rPr lang="en-US" sz="2200" b="1">
                <a:solidFill>
                  <a:schemeClr val="accent1">
                    <a:lumMod val="50000"/>
                  </a:schemeClr>
                </a:solidFill>
                <a:latin typeface="+mj-lt"/>
              </a:rPr>
              <a:t>Email: thuydt0129@gmail.com</a:t>
            </a:r>
          </a:p>
          <a:p>
            <a:pPr marL="1888331">
              <a:lnSpc>
                <a:spcPct val="100000"/>
              </a:lnSpc>
              <a:spcBef>
                <a:spcPts val="0"/>
              </a:spcBef>
              <a:spcAft>
                <a:spcPts val="0"/>
              </a:spcAft>
            </a:pPr>
            <a:r>
              <a:rPr lang="en-US" sz="2200" b="1">
                <a:solidFill>
                  <a:schemeClr val="accent1">
                    <a:lumMod val="50000"/>
                  </a:schemeClr>
                </a:solidFill>
                <a:latin typeface="+mj-lt"/>
              </a:rPr>
              <a:t>Bộ môn CNPM – Khoa CNTT</a:t>
            </a:r>
          </a:p>
          <a:p>
            <a:pPr algn="ctr">
              <a:lnSpc>
                <a:spcPct val="100000"/>
              </a:lnSpc>
              <a:spcBef>
                <a:spcPts val="0"/>
              </a:spcBef>
              <a:spcAft>
                <a:spcPts val="0"/>
              </a:spcAft>
            </a:pPr>
            <a:endParaRPr lang="vi-VN" sz="2200" b="1">
              <a:solidFill>
                <a:schemeClr val="accent1">
                  <a:lumMod val="50000"/>
                </a:schemeClr>
              </a:solidFill>
              <a:latin typeface="+mj-lt"/>
            </a:endParaRPr>
          </a:p>
        </p:txBody>
      </p:sp>
      <p:pic>
        <p:nvPicPr>
          <p:cNvPr id="7" name="Video 6">
            <a:hlinkClick r:id="" action="ppaction://media"/>
            <a:extLst>
              <a:ext uri="{FF2B5EF4-FFF2-40B4-BE49-F238E27FC236}">
                <a16:creationId xmlns:a16="http://schemas.microsoft.com/office/drawing/2014/main" id="{21F11818-DBE9-4F24-A132-A14C63D713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808" y="5061462"/>
            <a:ext cx="2278667" cy="1153985"/>
          </a:xfrm>
          <a:prstGeom prst="rect">
            <a:avLst/>
          </a:prstGeom>
        </p:spPr>
      </p:pic>
      <p:cxnSp>
        <p:nvCxnSpPr>
          <p:cNvPr id="8" name="Straight Connector 7">
            <a:extLst>
              <a:ext uri="{FF2B5EF4-FFF2-40B4-BE49-F238E27FC236}">
                <a16:creationId xmlns:a16="http://schemas.microsoft.com/office/drawing/2014/main" id="{F9F087D5-958F-4DC1-A58A-11B455A20739}"/>
              </a:ext>
            </a:extLst>
          </p:cNvPr>
          <p:cNvCxnSpPr>
            <a:cxnSpLocks/>
          </p:cNvCxnSpPr>
          <p:nvPr/>
        </p:nvCxnSpPr>
        <p:spPr>
          <a:xfrm>
            <a:off x="425024" y="4787661"/>
            <a:ext cx="818413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Subtitle 2">
            <a:extLst>
              <a:ext uri="{FF2B5EF4-FFF2-40B4-BE49-F238E27FC236}">
                <a16:creationId xmlns:a16="http://schemas.microsoft.com/office/drawing/2014/main" id="{56E87878-FEC4-4976-B682-E4151C17A18A}"/>
              </a:ext>
            </a:extLst>
          </p:cNvPr>
          <p:cNvSpPr txBox="1">
            <a:spLocks/>
          </p:cNvSpPr>
          <p:nvPr/>
        </p:nvSpPr>
        <p:spPr>
          <a:xfrm>
            <a:off x="2686229" y="1965996"/>
            <a:ext cx="3771542" cy="571123"/>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000" kern="1200" dirty="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pPr algn="ctr"/>
            <a:r>
              <a:rPr lang="en-US" sz="2400" b="1">
                <a:solidFill>
                  <a:schemeClr val="tx2"/>
                </a:solidFill>
                <a:effectLst>
                  <a:outerShdw blurRad="38100" dist="38100" dir="2700000" algn="tl">
                    <a:srgbClr val="000000">
                      <a:alpha val="43137"/>
                    </a:srgbClr>
                  </a:outerShdw>
                </a:effectLst>
                <a:latin typeface="Amasis MT Pro" panose="020B0604020202020204" pitchFamily="18" charset="0"/>
              </a:rPr>
              <a:t>Mã học phần: IT1.116.2</a:t>
            </a:r>
            <a:endParaRPr lang="en-US" sz="2400" b="1">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15" name="Title 1">
            <a:extLst>
              <a:ext uri="{FF2B5EF4-FFF2-40B4-BE49-F238E27FC236}">
                <a16:creationId xmlns:a16="http://schemas.microsoft.com/office/drawing/2014/main" id="{B67422B2-5D82-44EF-AD91-9630BAE24B74}"/>
              </a:ext>
            </a:extLst>
          </p:cNvPr>
          <p:cNvSpPr txBox="1">
            <a:spLocks/>
          </p:cNvSpPr>
          <p:nvPr/>
        </p:nvSpPr>
        <p:spPr>
          <a:xfrm>
            <a:off x="502662" y="138519"/>
            <a:ext cx="7886700" cy="754606"/>
          </a:xfrm>
          <a:prstGeom prst="rect">
            <a:avLst/>
          </a:prstGeom>
        </p:spPr>
        <p:txBody>
          <a:bodyPr vert="horz" lIns="91440" tIns="45720" rIns="91440" bIns="45720" rtlCol="0" anchor="ctr" anchorCtr="0">
            <a:normAutofit/>
          </a:bodyPr>
          <a:lstStyle>
            <a:lvl1pPr algn="l" defTabSz="685800" rtl="0" eaLnBrk="1" latinLnBrk="0" hangingPunct="1">
              <a:spcBef>
                <a:spcPct val="0"/>
              </a:spcBef>
              <a:buNone/>
              <a:defRPr sz="2400" b="1" kern="1200">
                <a:solidFill>
                  <a:srgbClr val="C00000"/>
                </a:solidFill>
                <a:latin typeface="+mn-lt"/>
                <a:ea typeface="+mj-ea"/>
                <a:cs typeface="+mj-cs"/>
              </a:defRPr>
            </a:lvl1pPr>
          </a:lstStyle>
          <a:p>
            <a:pPr algn="ctr"/>
            <a:r>
              <a:rPr lang="en-US" sz="2700" u="sng">
                <a:solidFill>
                  <a:srgbClr val="002060"/>
                </a:solidFill>
                <a:latin typeface="Amasis MT Pro" panose="020B0604020202020204" pitchFamily="18" charset="0"/>
              </a:rPr>
              <a:t>TRƯỜNG ĐẠI HỌC GIAO THÔNG VẬN TẢI</a:t>
            </a:r>
            <a:endParaRPr lang="en-US" sz="2700" u="sng" dirty="0">
              <a:solidFill>
                <a:srgbClr val="002060"/>
              </a:solidFill>
              <a:latin typeface="Amasis MT Pro" panose="020B0604020202020204" pitchFamily="18" charset="0"/>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624840" y="1363919"/>
            <a:ext cx="8132661" cy="369332"/>
          </a:xfrm>
          <a:prstGeom prst="rect">
            <a:avLst/>
          </a:prstGeom>
          <a:noFill/>
        </p:spPr>
        <p:txBody>
          <a:bodyPr wrap="square" lIns="0" tIns="0" rIns="0" bIns="0" rtlCol="0">
            <a:spAutoFit/>
          </a:bodyPr>
          <a:lstStyle/>
          <a:p>
            <a:pPr algn="just">
              <a:spcBef>
                <a:spcPts val="600"/>
              </a:spcBef>
              <a:spcAft>
                <a:spcPts val="600"/>
              </a:spcAft>
            </a:pPr>
            <a:r>
              <a:rPr lang="en-US" sz="2400" b="1">
                <a:solidFill>
                  <a:srgbClr val="FF0000"/>
                </a:solidFill>
              </a:rPr>
              <a:t>Qui trình để có các chức năng của hệ thống</a:t>
            </a:r>
            <a:endParaRPr lang="en-US" altLang="zh-CN" sz="2400" b="1" dirty="0">
              <a:solidFill>
                <a:srgbClr val="FF0000"/>
              </a:solidFill>
              <a:latin typeface="Times New Roman"/>
              <a:ea typeface="Times New Roman"/>
            </a:endParaRPr>
          </a:p>
        </p:txBody>
      </p:sp>
      <p:sp>
        <p:nvSpPr>
          <p:cNvPr id="3" name="TextBox 6">
            <a:extLst>
              <a:ext uri="{FF2B5EF4-FFF2-40B4-BE49-F238E27FC236}">
                <a16:creationId xmlns:a16="http://schemas.microsoft.com/office/drawing/2014/main" id="{A7B54B67-0C37-BAA2-8979-458ABEC2CF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3.2.</a:t>
            </a:r>
            <a:r>
              <a:rPr lang="en-US" altLang="zh-CN" sz="3000" b="1">
                <a:solidFill>
                  <a:srgbClr val="FEFEFE"/>
                </a:solidFill>
                <a:latin typeface="Times New Roman"/>
                <a:cs typeface="Times New Roman"/>
              </a:rPr>
              <a:t> PHÂN TÍCH YÊU CẦU</a:t>
            </a:r>
            <a:endParaRPr lang="en-US" dirty="0"/>
          </a:p>
        </p:txBody>
      </p:sp>
      <p:pic>
        <p:nvPicPr>
          <p:cNvPr id="5" name="Picture 4">
            <a:extLst>
              <a:ext uri="{FF2B5EF4-FFF2-40B4-BE49-F238E27FC236}">
                <a16:creationId xmlns:a16="http://schemas.microsoft.com/office/drawing/2014/main" id="{9051805E-CF9D-FCEB-0FB7-6D183E75C7D6}"/>
              </a:ext>
            </a:extLst>
          </p:cNvPr>
          <p:cNvPicPr>
            <a:picLocks noChangeAspect="1"/>
          </p:cNvPicPr>
          <p:nvPr/>
        </p:nvPicPr>
        <p:blipFill rotWithShape="1">
          <a:blip r:embed="rId3"/>
          <a:srcRect l="18557" t="32169" r="18247" b="11465"/>
          <a:stretch/>
        </p:blipFill>
        <p:spPr>
          <a:xfrm>
            <a:off x="1090805" y="2076541"/>
            <a:ext cx="7379127" cy="3702089"/>
          </a:xfrm>
          <a:prstGeom prst="rect">
            <a:avLst/>
          </a:prstGeom>
        </p:spPr>
      </p:pic>
      <p:sp>
        <p:nvSpPr>
          <p:cNvPr id="4" name="TextBox 77">
            <a:extLst>
              <a:ext uri="{FF2B5EF4-FFF2-40B4-BE49-F238E27FC236}">
                <a16:creationId xmlns:a16="http://schemas.microsoft.com/office/drawing/2014/main" id="{E66B2DC5-24A4-C5DD-8E28-B828920550B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08751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624840" y="1363919"/>
            <a:ext cx="8132661" cy="4881336"/>
          </a:xfrm>
          <a:prstGeom prst="rect">
            <a:avLst/>
          </a:prstGeom>
          <a:noFill/>
        </p:spPr>
        <p:txBody>
          <a:bodyPr wrap="square" lIns="0" tIns="0" rIns="0" bIns="0" rtlCol="0">
            <a:spAutoFit/>
          </a:bodyPr>
          <a:lstStyle/>
          <a:p>
            <a:pPr algn="just">
              <a:spcBef>
                <a:spcPts val="600"/>
              </a:spcBef>
              <a:spcAft>
                <a:spcPts val="600"/>
              </a:spcAft>
            </a:pPr>
            <a:r>
              <a:rPr lang="en-US" altLang="zh-CN" sz="2400" b="1">
                <a:solidFill>
                  <a:srgbClr val="FF0000"/>
                </a:solidFill>
                <a:latin typeface="Times New Roman"/>
                <a:ea typeface="Times New Roman"/>
              </a:rPr>
              <a:t>Trong đó, nghiên cứu tính khả cần chỉ ra:</a:t>
            </a:r>
          </a:p>
          <a:p>
            <a:pPr marL="400050" lvl="2" indent="-342900" algn="just">
              <a:lnSpc>
                <a:spcPct val="120000"/>
              </a:lnSpc>
              <a:spcAft>
                <a:spcPts val="0"/>
              </a:spcAft>
              <a:buFont typeface="Wingdings" panose="05000000000000000000" pitchFamily="2" charset="2"/>
              <a:buChar char="§"/>
            </a:pPr>
            <a:r>
              <a:rPr lang="en-US" sz="2400" b="1">
                <a:solidFill>
                  <a:srgbClr val="0070C0"/>
                </a:solidFill>
              </a:rPr>
              <a:t>Khả thi về nghiệp vụ: </a:t>
            </a:r>
            <a:r>
              <a:rPr lang="en-US" sz="2400"/>
              <a:t>có đáp ứng các nhu cầu và nghiệp vụ của bên sử dụng không (cung cấp các thông tin nghiệp vụ cần thiết đúng lúc, đúng nơi)</a:t>
            </a:r>
          </a:p>
          <a:p>
            <a:pPr marL="400050" lvl="2" indent="-342900" algn="just">
              <a:lnSpc>
                <a:spcPct val="120000"/>
              </a:lnSpc>
              <a:spcAft>
                <a:spcPts val="0"/>
              </a:spcAft>
              <a:buFont typeface="Wingdings" panose="05000000000000000000" pitchFamily="2" charset="2"/>
              <a:buChar char="§"/>
            </a:pPr>
            <a:r>
              <a:rPr lang="en-US" sz="2400" b="1">
                <a:solidFill>
                  <a:srgbClr val="0070C0"/>
                </a:solidFill>
              </a:rPr>
              <a:t>Khả thi về kỹ thuật: </a:t>
            </a:r>
            <a:r>
              <a:rPr lang="en-US" sz="2400"/>
              <a:t>các yêu cầu về kỹ thuật và công nghệ của giải pháp có thể đáp ứng được không. </a:t>
            </a:r>
          </a:p>
          <a:p>
            <a:pPr marL="400050" lvl="2" indent="-342900" algn="just">
              <a:lnSpc>
                <a:spcPct val="120000"/>
              </a:lnSpc>
              <a:spcAft>
                <a:spcPts val="0"/>
              </a:spcAft>
              <a:buFont typeface="Wingdings" panose="05000000000000000000" pitchFamily="2" charset="2"/>
              <a:buChar char="§"/>
            </a:pPr>
            <a:r>
              <a:rPr lang="en-US" sz="2400" b="1">
                <a:solidFill>
                  <a:srgbClr val="0070C0"/>
                </a:solidFill>
              </a:rPr>
              <a:t>Khả thi về tính hợp pháp: </a:t>
            </a:r>
            <a:r>
              <a:rPr lang="en-US" sz="2400"/>
              <a:t>có vi phạm hay khó khăn nào gây ra khi xây dựng hệ thống hay không.</a:t>
            </a:r>
          </a:p>
          <a:p>
            <a:pPr marL="400050" lvl="2" indent="-342900" algn="just">
              <a:lnSpc>
                <a:spcPct val="120000"/>
              </a:lnSpc>
              <a:spcAft>
                <a:spcPts val="0"/>
              </a:spcAft>
              <a:buFont typeface="Wingdings" panose="05000000000000000000" pitchFamily="2" charset="2"/>
              <a:buChar char="§"/>
            </a:pPr>
            <a:r>
              <a:rPr lang="en-US" sz="2400" b="1">
                <a:solidFill>
                  <a:srgbClr val="0070C0"/>
                </a:solidFill>
              </a:rPr>
              <a:t>Khả thi về kinh tế: </a:t>
            </a:r>
            <a:r>
              <a:rPr lang="en-US" sz="2400"/>
              <a:t>chi phí cho giải pháp có thể đáp ứng được không, có thỏa đáng so với lợi ích thu lại không</a:t>
            </a:r>
          </a:p>
          <a:p>
            <a:pPr algn="just">
              <a:spcBef>
                <a:spcPts val="600"/>
              </a:spcBef>
              <a:spcAft>
                <a:spcPts val="600"/>
              </a:spcAft>
            </a:pPr>
            <a:endParaRPr lang="en-US" altLang="zh-CN" sz="2400" dirty="0">
              <a:solidFill>
                <a:srgbClr val="000000"/>
              </a:solidFill>
              <a:latin typeface="Times New Roman"/>
              <a:ea typeface="Times New Roman"/>
            </a:endParaRPr>
          </a:p>
        </p:txBody>
      </p:sp>
      <p:sp>
        <p:nvSpPr>
          <p:cNvPr id="3" name="TextBox 6">
            <a:extLst>
              <a:ext uri="{FF2B5EF4-FFF2-40B4-BE49-F238E27FC236}">
                <a16:creationId xmlns:a16="http://schemas.microsoft.com/office/drawing/2014/main" id="{A7B54B67-0C37-BAA2-8979-458ABEC2CF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3.2.</a:t>
            </a:r>
            <a:r>
              <a:rPr lang="en-US" altLang="zh-CN" sz="3000" b="1">
                <a:solidFill>
                  <a:srgbClr val="FEFEFE"/>
                </a:solidFill>
                <a:latin typeface="Times New Roman"/>
                <a:cs typeface="Times New Roman"/>
              </a:rPr>
              <a:t> PHÂN TÍCH YÊU CẦU</a:t>
            </a:r>
            <a:endParaRPr lang="en-US" dirty="0"/>
          </a:p>
        </p:txBody>
      </p:sp>
      <p:sp>
        <p:nvSpPr>
          <p:cNvPr id="4" name="TextBox 77">
            <a:extLst>
              <a:ext uri="{FF2B5EF4-FFF2-40B4-BE49-F238E27FC236}">
                <a16:creationId xmlns:a16="http://schemas.microsoft.com/office/drawing/2014/main" id="{35DECA3E-6F52-6F39-D4BF-995F1D91808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312805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624840" y="1363919"/>
            <a:ext cx="8288670" cy="2669898"/>
          </a:xfrm>
          <a:prstGeom prst="rect">
            <a:avLst/>
          </a:prstGeom>
          <a:noFill/>
        </p:spPr>
        <p:txBody>
          <a:bodyPr wrap="square" lIns="0" tIns="0" rIns="0" bIns="0" rtlCol="0">
            <a:spAutoFit/>
          </a:bodyPr>
          <a:lstStyle/>
          <a:p>
            <a:pPr marL="0">
              <a:lnSpc>
                <a:spcPct val="130000"/>
              </a:lnSpc>
              <a:spcBef>
                <a:spcPts val="600"/>
              </a:spcBef>
            </a:pPr>
            <a:r>
              <a:rPr lang="en-US" altLang="zh-CN" sz="2400" b="1">
                <a:solidFill>
                  <a:srgbClr val="BF0000"/>
                </a:solidFill>
                <a:latin typeface="Arial" panose="020B0604020202020204" pitchFamily="34" charset="0"/>
                <a:ea typeface="Times New Roman"/>
                <a:cs typeface="Arial" panose="020B0604020202020204" pitchFamily="34" charset="0"/>
              </a:rPr>
              <a:t>3.3.1 Khái</a:t>
            </a:r>
            <a:r>
              <a:rPr lang="en-US" altLang="zh-CN" sz="2400" b="1" spc="-3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niệm</a:t>
            </a:r>
          </a:p>
          <a:p>
            <a:pPr marL="461963">
              <a:lnSpc>
                <a:spcPct val="130000"/>
              </a:lnSpc>
              <a:spcBef>
                <a:spcPts val="600"/>
              </a:spcBef>
            </a:pPr>
            <a:r>
              <a:rPr lang="en-US" altLang="zh-CN" sz="2000">
                <a:solidFill>
                  <a:srgbClr val="000000"/>
                </a:solidFill>
                <a:latin typeface="Arial" panose="020B0604020202020204" pitchFamily="34" charset="0"/>
                <a:ea typeface="Times New Roman"/>
                <a:cs typeface="Arial" panose="020B0604020202020204" pitchFamily="34" charset="0"/>
              </a:rPr>
              <a:t>•</a:t>
            </a:r>
            <a:r>
              <a:rPr lang="en-US" altLang="zh-CN" sz="2000" spc="10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Đặc</a:t>
            </a:r>
            <a:r>
              <a:rPr lang="en-US" altLang="zh-CN" sz="2000" b="1" spc="114" dirty="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tả</a:t>
            </a:r>
            <a:r>
              <a:rPr lang="en-US" altLang="zh-CN" sz="2000" b="1" spc="104" dirty="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yêu</a:t>
            </a:r>
            <a:r>
              <a:rPr lang="en-US" altLang="zh-CN" sz="2000" b="1" spc="104" dirty="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cầu</a:t>
            </a:r>
            <a:r>
              <a:rPr lang="en-US" altLang="zh-CN" sz="2000" b="1"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là</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mô</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chi</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tiết</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về</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dịch</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vụ</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mà</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hệ</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cần</a:t>
            </a:r>
            <a:r>
              <a:rPr lang="en-US" altLang="zh-CN" sz="2000" spc="10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cung</a:t>
            </a:r>
          </a:p>
          <a:p>
            <a:pPr marL="461963">
              <a:lnSpc>
                <a:spcPct val="130000"/>
              </a:lnSpc>
              <a:spcBef>
                <a:spcPts val="600"/>
              </a:spcBef>
            </a:pPr>
            <a:r>
              <a:rPr lang="en-US" altLang="zh-CN" sz="2000">
                <a:solidFill>
                  <a:srgbClr val="000000"/>
                </a:solidFill>
                <a:latin typeface="Arial" panose="020B0604020202020204" pitchFamily="34" charset="0"/>
                <a:ea typeface="Times New Roman"/>
                <a:cs typeface="Arial" panose="020B0604020202020204" pitchFamily="34" charset="0"/>
              </a:rPr>
              <a:t>cấp</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và</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ràng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buộc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mà</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hệ</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tuân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thủ</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khi</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vận</a:t>
            </a:r>
            <a:r>
              <a:rPr lang="en-US" altLang="zh-CN" sz="2000" spc="-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hành.</a:t>
            </a:r>
          </a:p>
          <a:p>
            <a:pPr marL="461963">
              <a:lnSpc>
                <a:spcPct val="130000"/>
              </a:lnSpc>
              <a:spcBef>
                <a:spcPts val="600"/>
              </a:spcBef>
            </a:pPr>
            <a:r>
              <a:rPr lang="en-US" altLang="zh-CN" sz="2000">
                <a:solidFill>
                  <a:srgbClr val="000000"/>
                </a:solidFill>
                <a:latin typeface="Arial" panose="020B0604020202020204" pitchFamily="34" charset="0"/>
                <a:ea typeface="Times New Roman"/>
                <a:cs typeface="Arial" panose="020B0604020202020204" pitchFamily="34" charset="0"/>
              </a:rPr>
              <a:t>•</a:t>
            </a:r>
            <a:r>
              <a:rPr lang="en-US" altLang="zh-CN" sz="2000" spc="5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spc="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yêu</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cầu</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thường</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được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biểu</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diễn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cùng</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với</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mô</a:t>
            </a:r>
            <a:r>
              <a:rPr lang="en-US" altLang="zh-CN" sz="2000" spc="5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hình hệ</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thống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được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phát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triển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trong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quá</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trình</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phân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tích</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yêu</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cầu. Kết</a:t>
            </a:r>
            <a:r>
              <a:rPr lang="en-US" altLang="zh-CN" sz="2000" spc="5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quả</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của</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quá</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trình</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này</a:t>
            </a:r>
            <a:r>
              <a:rPr lang="en-US" altLang="zh-CN" sz="2000" spc="3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là</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tài</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liệu</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yêu</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cầu.</a:t>
            </a:r>
          </a:p>
        </p:txBody>
      </p:sp>
      <p:sp>
        <p:nvSpPr>
          <p:cNvPr id="3" name="TextBox 6">
            <a:extLst>
              <a:ext uri="{FF2B5EF4-FFF2-40B4-BE49-F238E27FC236}">
                <a16:creationId xmlns:a16="http://schemas.microsoft.com/office/drawing/2014/main" id="{A7B54B67-0C37-BAA2-8979-458ABEC2CF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4" name="TextBox 77">
            <a:extLst>
              <a:ext uri="{FF2B5EF4-FFF2-40B4-BE49-F238E27FC236}">
                <a16:creationId xmlns:a16="http://schemas.microsoft.com/office/drawing/2014/main" id="{056774AF-FA95-4F02-31DA-852359B860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3"/>
          <p:cNvPicPr>
            <a:picLocks noChangeAspect="1"/>
          </p:cNvPicPr>
          <p:nvPr/>
        </p:nvPicPr>
        <p:blipFill>
          <a:blip r:embed="rId2"/>
          <a:stretch>
            <a:fillRect/>
          </a:stretch>
        </p:blipFill>
        <p:spPr>
          <a:xfrm>
            <a:off x="0" y="0"/>
            <a:ext cx="9144000" cy="6858000"/>
          </a:xfrm>
          <a:prstGeom prst="rect">
            <a:avLst/>
          </a:prstGeom>
        </p:spPr>
      </p:pic>
      <p:sp>
        <p:nvSpPr>
          <p:cNvPr id="2" name="TextBox 73"/>
          <p:cNvSpPr txBox="1"/>
          <p:nvPr/>
        </p:nvSpPr>
        <p:spPr>
          <a:xfrm>
            <a:off x="624840" y="1392199"/>
            <a:ext cx="8288675" cy="3749744"/>
          </a:xfrm>
          <a:prstGeom prst="rect">
            <a:avLst/>
          </a:prstGeom>
          <a:noFill/>
        </p:spPr>
        <p:txBody>
          <a:bodyPr wrap="square" lIns="0" tIns="0" rIns="0" bIns="0" rtlCol="0">
            <a:spAutoFit/>
          </a:bodyPr>
          <a:lstStyle/>
          <a:p>
            <a:pPr>
              <a:lnSpc>
                <a:spcPts val="1360"/>
              </a:lnSpc>
            </a:pPr>
            <a:endParaRPr lang="en-US" dirty="0"/>
          </a:p>
          <a:p>
            <a:pPr marL="0">
              <a:lnSpc>
                <a:spcPct val="100000"/>
              </a:lnSpc>
            </a:pPr>
            <a:r>
              <a:rPr lang="en-US" altLang="zh-CN" sz="2800" b="1">
                <a:solidFill>
                  <a:srgbClr val="BF0000"/>
                </a:solidFill>
                <a:latin typeface="Times New Roman"/>
                <a:ea typeface="Times New Roman"/>
              </a:rPr>
              <a:t>3.3.1 Khái</a:t>
            </a:r>
            <a:r>
              <a:rPr lang="en-US" altLang="zh-CN" sz="2800" b="1" spc="-30">
                <a:solidFill>
                  <a:srgbClr val="BF0000"/>
                </a:solidFill>
                <a:latin typeface="Times New Roman"/>
                <a:cs typeface="Times New Roman"/>
              </a:rPr>
              <a:t> </a:t>
            </a:r>
            <a:r>
              <a:rPr lang="en-US" altLang="zh-CN" sz="2800" b="1" dirty="0">
                <a:solidFill>
                  <a:srgbClr val="BF0000"/>
                </a:solidFill>
                <a:latin typeface="Times New Roman"/>
                <a:ea typeface="Times New Roman"/>
              </a:rPr>
              <a:t>niệm</a:t>
            </a:r>
          </a:p>
          <a:p>
            <a:pPr>
              <a:lnSpc>
                <a:spcPts val="1519"/>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Tài</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liệu</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đặc</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tả</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yêu</a:t>
            </a:r>
            <a:r>
              <a:rPr lang="en-US" altLang="zh-CN" sz="2400" b="1" spc="44" dirty="0">
                <a:solidFill>
                  <a:srgbClr val="000000"/>
                </a:solidFill>
                <a:latin typeface="Times New Roman"/>
                <a:cs typeface="Times New Roman"/>
              </a:rPr>
              <a:t> </a:t>
            </a:r>
            <a:r>
              <a:rPr lang="en-US" altLang="zh-CN" sz="2400" b="1" dirty="0">
                <a:solidFill>
                  <a:srgbClr val="000000"/>
                </a:solidFill>
                <a:latin typeface="Times New Roman"/>
                <a:ea typeface="Times New Roman"/>
              </a:rPr>
              <a:t>cầu</a:t>
            </a:r>
          </a:p>
          <a:p>
            <a:pPr>
              <a:lnSpc>
                <a:spcPts val="1475"/>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tài</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liệu</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có</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cấu</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trúc</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(theo</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mô</a:t>
            </a:r>
            <a:r>
              <a:rPr lang="en-US" altLang="zh-CN" sz="2400" spc="40" dirty="0">
                <a:solidFill>
                  <a:srgbClr val="000000"/>
                </a:solidFill>
                <a:latin typeface="Times New Roman"/>
                <a:cs typeface="Times New Roman"/>
              </a:rPr>
              <a:t> </a:t>
            </a:r>
            <a:r>
              <a:rPr lang="en-US" altLang="zh-CN" sz="2400">
                <a:solidFill>
                  <a:srgbClr val="000000"/>
                </a:solidFill>
                <a:latin typeface="Times New Roman"/>
                <a:ea typeface="Times New Roman"/>
              </a:rPr>
              <a:t>hình/phương</a:t>
            </a:r>
            <a:r>
              <a:rPr lang="en-US" altLang="zh-CN" sz="2400" spc="44">
                <a:solidFill>
                  <a:srgbClr val="000000"/>
                </a:solidFill>
                <a:latin typeface="Times New Roman"/>
                <a:cs typeface="Times New Roman"/>
              </a:rPr>
              <a:t> </a:t>
            </a:r>
            <a:r>
              <a:rPr lang="en-US" altLang="zh-CN" sz="2400" dirty="0">
                <a:solidFill>
                  <a:srgbClr val="000000"/>
                </a:solidFill>
                <a:latin typeface="Times New Roman"/>
                <a:ea typeface="Times New Roman"/>
              </a:rPr>
              <a:t>pháp)</a:t>
            </a:r>
          </a:p>
          <a:p>
            <a:pPr>
              <a:lnSpc>
                <a:spcPts val="1439"/>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mô</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tả</a:t>
            </a:r>
            <a:r>
              <a:rPr lang="en-US" altLang="zh-CN" sz="2400" spc="179" dirty="0">
                <a:solidFill>
                  <a:srgbClr val="000000"/>
                </a:solidFill>
                <a:latin typeface="Times New Roman"/>
                <a:cs typeface="Times New Roman"/>
              </a:rPr>
              <a:t> </a:t>
            </a:r>
            <a:r>
              <a:rPr lang="en-US" altLang="zh-CN" sz="2400" dirty="0">
                <a:solidFill>
                  <a:srgbClr val="000000"/>
                </a:solidFill>
                <a:latin typeface="Times New Roman"/>
                <a:ea typeface="Times New Roman"/>
              </a:rPr>
              <a:t>đầy</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đủ,</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chi</a:t>
            </a:r>
            <a:r>
              <a:rPr lang="en-US" altLang="zh-CN" sz="2400" spc="179" dirty="0">
                <a:solidFill>
                  <a:srgbClr val="000000"/>
                </a:solidFill>
                <a:latin typeface="Times New Roman"/>
                <a:cs typeface="Times New Roman"/>
              </a:rPr>
              <a:t> </a:t>
            </a:r>
            <a:r>
              <a:rPr lang="en-US" altLang="zh-CN" sz="2400" dirty="0">
                <a:solidFill>
                  <a:srgbClr val="000000"/>
                </a:solidFill>
                <a:latin typeface="Times New Roman"/>
                <a:ea typeface="Times New Roman"/>
              </a:rPr>
              <a:t>tiết,</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chính</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xác</a:t>
            </a:r>
            <a:r>
              <a:rPr lang="en-US" altLang="zh-CN" sz="2400" spc="179"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179" dirty="0">
                <a:solidFill>
                  <a:srgbClr val="000000"/>
                </a:solidFill>
                <a:latin typeface="Times New Roman"/>
                <a:cs typeface="Times New Roman"/>
              </a:rPr>
              <a:t> </a:t>
            </a:r>
            <a:r>
              <a:rPr lang="en-US" altLang="zh-CN" sz="2400" dirty="0">
                <a:solidFill>
                  <a:srgbClr val="000000"/>
                </a:solidFill>
                <a:latin typeface="Times New Roman"/>
                <a:ea typeface="Times New Roman"/>
              </a:rPr>
              <a:t>chức</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năng,</a:t>
            </a:r>
            <a:r>
              <a:rPr lang="en-US" altLang="zh-CN" sz="2400" spc="175" dirty="0">
                <a:solidFill>
                  <a:srgbClr val="000000"/>
                </a:solidFill>
                <a:latin typeface="Times New Roman"/>
                <a:cs typeface="Times New Roman"/>
              </a:rPr>
              <a:t> </a:t>
            </a:r>
            <a:r>
              <a:rPr lang="en-US" altLang="zh-CN" sz="2400" dirty="0">
                <a:solidFill>
                  <a:srgbClr val="000000"/>
                </a:solidFill>
                <a:latin typeface="Times New Roman"/>
                <a:ea typeface="Times New Roman"/>
              </a:rPr>
              <a:t>phi</a:t>
            </a:r>
          </a:p>
          <a:p>
            <a:pPr>
              <a:lnSpc>
                <a:spcPts val="1435"/>
              </a:lnSpc>
            </a:pPr>
            <a:endParaRPr lang="en-US" dirty="0"/>
          </a:p>
          <a:p>
            <a:pPr marL="0" indent="743965">
              <a:lnSpc>
                <a:spcPct val="100000"/>
              </a:lnSpc>
            </a:pPr>
            <a:r>
              <a:rPr lang="en-US" altLang="zh-CN" sz="2400" dirty="0">
                <a:solidFill>
                  <a:srgbClr val="000000"/>
                </a:solidFill>
                <a:latin typeface="Times New Roman"/>
                <a:ea typeface="Times New Roman"/>
              </a:rPr>
              <a:t>chức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năng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miền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thống</a:t>
            </a:r>
          </a:p>
          <a:p>
            <a:pPr>
              <a:lnSpc>
                <a:spcPts val="1439"/>
              </a:lnSpc>
            </a:pPr>
            <a:endParaRPr lang="en-US" dirty="0"/>
          </a:p>
          <a:p>
            <a:pPr marL="0" indent="457504">
              <a:lnSpc>
                <a:spcPct val="100000"/>
              </a:lnSpc>
            </a:pPr>
            <a:r>
              <a:rPr lang="en-US" altLang="zh-CN" sz="2400" spc="89"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spc="89" dirty="0">
                <a:solidFill>
                  <a:srgbClr val="000000"/>
                </a:solidFill>
                <a:latin typeface="Times New Roman"/>
                <a:ea typeface="Times New Roman"/>
              </a:rPr>
              <a:t>dùng</a:t>
            </a:r>
            <a:r>
              <a:rPr lang="en-US" altLang="zh-CN" sz="2400" spc="44" dirty="0">
                <a:solidFill>
                  <a:srgbClr val="000000"/>
                </a:solidFill>
                <a:latin typeface="Times New Roman"/>
                <a:cs typeface="Times New Roman"/>
              </a:rPr>
              <a:t> </a:t>
            </a:r>
            <a:r>
              <a:rPr lang="en-US" altLang="zh-CN" sz="2400" spc="89" dirty="0">
                <a:solidFill>
                  <a:srgbClr val="000000"/>
                </a:solidFill>
                <a:latin typeface="Times New Roman"/>
                <a:ea typeface="Times New Roman"/>
              </a:rPr>
              <a:t>làm</a:t>
            </a:r>
            <a:r>
              <a:rPr lang="en-US" altLang="zh-CN" sz="2400" spc="44" dirty="0">
                <a:solidFill>
                  <a:srgbClr val="000000"/>
                </a:solidFill>
                <a:latin typeface="Times New Roman"/>
                <a:cs typeface="Times New Roman"/>
              </a:rPr>
              <a:t> </a:t>
            </a:r>
            <a:r>
              <a:rPr lang="en-US" altLang="zh-CN" sz="2400" spc="89" dirty="0">
                <a:solidFill>
                  <a:srgbClr val="000000"/>
                </a:solidFill>
                <a:latin typeface="Times New Roman"/>
                <a:ea typeface="Times New Roman"/>
              </a:rPr>
              <a:t>cơ</a:t>
            </a:r>
            <a:r>
              <a:rPr lang="en-US" altLang="zh-CN" sz="2400" spc="50" dirty="0">
                <a:solidFill>
                  <a:srgbClr val="000000"/>
                </a:solidFill>
                <a:latin typeface="Times New Roman"/>
                <a:cs typeface="Times New Roman"/>
              </a:rPr>
              <a:t> </a:t>
            </a:r>
            <a:r>
              <a:rPr lang="en-US" altLang="zh-CN" sz="2400" spc="85" dirty="0">
                <a:solidFill>
                  <a:srgbClr val="000000"/>
                </a:solidFill>
                <a:latin typeface="Times New Roman"/>
                <a:ea typeface="Times New Roman"/>
              </a:rPr>
              <a:t>sở</a:t>
            </a:r>
            <a:r>
              <a:rPr lang="en-US" altLang="zh-CN" sz="2400" spc="44" dirty="0">
                <a:solidFill>
                  <a:srgbClr val="000000"/>
                </a:solidFill>
                <a:latin typeface="Times New Roman"/>
                <a:cs typeface="Times New Roman"/>
              </a:rPr>
              <a:t> </a:t>
            </a:r>
            <a:r>
              <a:rPr lang="en-US" altLang="zh-CN" sz="2400" spc="85" dirty="0">
                <a:solidFill>
                  <a:srgbClr val="000000"/>
                </a:solidFill>
                <a:latin typeface="Times New Roman"/>
                <a:ea typeface="Times New Roman"/>
              </a:rPr>
              <a:t>cho</a:t>
            </a:r>
            <a:r>
              <a:rPr lang="en-US" altLang="zh-CN" sz="2400" spc="44" dirty="0">
                <a:solidFill>
                  <a:srgbClr val="000000"/>
                </a:solidFill>
                <a:latin typeface="Times New Roman"/>
                <a:cs typeface="Times New Roman"/>
              </a:rPr>
              <a:t> </a:t>
            </a:r>
            <a:r>
              <a:rPr lang="en-US" altLang="zh-CN" sz="2400" spc="75" dirty="0">
                <a:solidFill>
                  <a:srgbClr val="000000"/>
                </a:solidFill>
                <a:latin typeface="Times New Roman"/>
                <a:ea typeface="Times New Roman"/>
              </a:rPr>
              <a:t>việc</a:t>
            </a:r>
            <a:r>
              <a:rPr lang="en-US" altLang="zh-CN" sz="2400" spc="50" dirty="0">
                <a:solidFill>
                  <a:srgbClr val="000000"/>
                </a:solidFill>
                <a:latin typeface="Times New Roman"/>
                <a:cs typeface="Times New Roman"/>
              </a:rPr>
              <a:t> </a:t>
            </a:r>
            <a:r>
              <a:rPr lang="en-US" altLang="zh-CN" sz="2400" spc="100" dirty="0">
                <a:solidFill>
                  <a:srgbClr val="000000"/>
                </a:solidFill>
                <a:latin typeface="Times New Roman"/>
                <a:ea typeface="Times New Roman"/>
              </a:rPr>
              <a:t>ký</a:t>
            </a:r>
            <a:r>
              <a:rPr lang="en-US" altLang="zh-CN" sz="2400" spc="44" dirty="0">
                <a:solidFill>
                  <a:srgbClr val="000000"/>
                </a:solidFill>
                <a:latin typeface="Times New Roman"/>
                <a:cs typeface="Times New Roman"/>
              </a:rPr>
              <a:t> </a:t>
            </a:r>
            <a:r>
              <a:rPr lang="en-US" altLang="zh-CN" sz="2400" spc="69" dirty="0">
                <a:solidFill>
                  <a:srgbClr val="000000"/>
                </a:solidFill>
                <a:latin typeface="Times New Roman"/>
                <a:ea typeface="Times New Roman"/>
              </a:rPr>
              <a:t>kết</a:t>
            </a:r>
            <a:r>
              <a:rPr lang="en-US" altLang="zh-CN" sz="2400" spc="44" dirty="0">
                <a:solidFill>
                  <a:srgbClr val="000000"/>
                </a:solidFill>
                <a:latin typeface="Times New Roman"/>
                <a:cs typeface="Times New Roman"/>
              </a:rPr>
              <a:t> </a:t>
            </a:r>
            <a:r>
              <a:rPr lang="en-US" altLang="zh-CN" sz="2400" spc="94" dirty="0">
                <a:solidFill>
                  <a:srgbClr val="000000"/>
                </a:solidFill>
                <a:latin typeface="Times New Roman"/>
                <a:ea typeface="Times New Roman"/>
              </a:rPr>
              <a:t>hợp</a:t>
            </a:r>
            <a:r>
              <a:rPr lang="en-US" altLang="zh-CN" sz="2400" spc="50" dirty="0">
                <a:solidFill>
                  <a:srgbClr val="000000"/>
                </a:solidFill>
                <a:latin typeface="Times New Roman"/>
                <a:cs typeface="Times New Roman"/>
              </a:rPr>
              <a:t> </a:t>
            </a:r>
            <a:r>
              <a:rPr lang="en-US" altLang="zh-CN" sz="2400" spc="89" dirty="0">
                <a:solidFill>
                  <a:srgbClr val="000000"/>
                </a:solidFill>
                <a:latin typeface="Times New Roman"/>
                <a:ea typeface="Times New Roman"/>
              </a:rPr>
              <a:t>đồng</a:t>
            </a:r>
            <a:r>
              <a:rPr lang="en-US" altLang="zh-CN" sz="2400" spc="44" dirty="0">
                <a:solidFill>
                  <a:srgbClr val="000000"/>
                </a:solidFill>
                <a:latin typeface="Times New Roman"/>
                <a:cs typeface="Times New Roman"/>
              </a:rPr>
              <a:t> </a:t>
            </a:r>
            <a:r>
              <a:rPr lang="en-US" altLang="zh-CN" sz="2400" spc="80" dirty="0">
                <a:solidFill>
                  <a:srgbClr val="000000"/>
                </a:solidFill>
                <a:latin typeface="Times New Roman"/>
                <a:ea typeface="Times New Roman"/>
              </a:rPr>
              <a:t>giữa</a:t>
            </a:r>
            <a:r>
              <a:rPr lang="en-US" altLang="zh-CN" sz="2400" spc="44" dirty="0">
                <a:solidFill>
                  <a:srgbClr val="000000"/>
                </a:solidFill>
                <a:latin typeface="Times New Roman"/>
                <a:cs typeface="Times New Roman"/>
              </a:rPr>
              <a:t> </a:t>
            </a:r>
            <a:r>
              <a:rPr lang="en-US" altLang="zh-CN" sz="2400" spc="85">
                <a:solidFill>
                  <a:srgbClr val="000000"/>
                </a:solidFill>
                <a:latin typeface="Times New Roman"/>
                <a:ea typeface="Times New Roman"/>
              </a:rPr>
              <a:t>người</a:t>
            </a:r>
            <a:r>
              <a:rPr lang="en-US" altLang="zh-CN" sz="2400" spc="50">
                <a:solidFill>
                  <a:srgbClr val="000000"/>
                </a:solidFill>
                <a:latin typeface="Times New Roman"/>
                <a:cs typeface="Times New Roman"/>
              </a:rPr>
              <a:t> </a:t>
            </a:r>
            <a:r>
              <a:rPr lang="en-US" altLang="zh-CN" sz="2400" spc="80">
                <a:solidFill>
                  <a:srgbClr val="000000"/>
                </a:solidFill>
                <a:latin typeface="Times New Roman"/>
                <a:ea typeface="Times New Roman"/>
              </a:rPr>
              <a:t>phát </a:t>
            </a:r>
            <a:r>
              <a:rPr lang="en-US" altLang="zh-CN" sz="2400">
                <a:solidFill>
                  <a:srgbClr val="000000"/>
                </a:solidFill>
                <a:latin typeface="Times New Roman"/>
                <a:ea typeface="Times New Roman"/>
              </a:rPr>
              <a:t>triển</a:t>
            </a:r>
            <a:r>
              <a:rPr lang="en-US" altLang="zh-CN" sz="240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khách</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hàng</a:t>
            </a:r>
          </a:p>
        </p:txBody>
      </p:sp>
      <p:sp>
        <p:nvSpPr>
          <p:cNvPr id="3" name="TextBox 6">
            <a:extLst>
              <a:ext uri="{FF2B5EF4-FFF2-40B4-BE49-F238E27FC236}">
                <a16:creationId xmlns:a16="http://schemas.microsoft.com/office/drawing/2014/main" id="{AEA61E83-D61D-220D-9C1E-D47DA58BB9E4}"/>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4" name="TextBox 77">
            <a:extLst>
              <a:ext uri="{FF2B5EF4-FFF2-40B4-BE49-F238E27FC236}">
                <a16:creationId xmlns:a16="http://schemas.microsoft.com/office/drawing/2014/main" id="{B77B0898-9D68-5DFE-DFCF-2C1BD69A0DB2}"/>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6"/>
          <p:cNvPicPr>
            <a:picLocks noChangeAspect="1"/>
          </p:cNvPicPr>
          <p:nvPr/>
        </p:nvPicPr>
        <p:blipFill>
          <a:blip r:embed="rId2"/>
          <a:stretch>
            <a:fillRect/>
          </a:stretch>
        </p:blipFill>
        <p:spPr>
          <a:xfrm>
            <a:off x="0" y="0"/>
            <a:ext cx="9144000" cy="6858000"/>
          </a:xfrm>
          <a:prstGeom prst="rect">
            <a:avLst/>
          </a:prstGeom>
        </p:spPr>
      </p:pic>
      <p:sp>
        <p:nvSpPr>
          <p:cNvPr id="2" name="TextBox 76"/>
          <p:cNvSpPr txBox="1"/>
          <p:nvPr/>
        </p:nvSpPr>
        <p:spPr>
          <a:xfrm>
            <a:off x="777240" y="1467614"/>
            <a:ext cx="8135623" cy="2885405"/>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3.3.1 Khái</a:t>
            </a:r>
            <a:r>
              <a:rPr lang="en-US" altLang="zh-CN" sz="2800" b="1" spc="-30">
                <a:solidFill>
                  <a:srgbClr val="BF0000"/>
                </a:solidFill>
                <a:latin typeface="Times New Roman"/>
                <a:cs typeface="Times New Roman"/>
              </a:rPr>
              <a:t> </a:t>
            </a:r>
            <a:r>
              <a:rPr lang="en-US" altLang="zh-CN" sz="2800" b="1">
                <a:solidFill>
                  <a:srgbClr val="BF0000"/>
                </a:solidFill>
                <a:latin typeface="Times New Roman"/>
                <a:ea typeface="Times New Roman"/>
              </a:rPr>
              <a:t>niệm</a:t>
            </a:r>
          </a:p>
          <a:p>
            <a:pPr>
              <a:lnSpc>
                <a:spcPts val="1519"/>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spc="30" dirty="0">
                <a:solidFill>
                  <a:srgbClr val="000000"/>
                </a:solidFill>
                <a:latin typeface="Times New Roman"/>
                <a:cs typeface="Times New Roman"/>
              </a:rPr>
              <a:t> </a:t>
            </a:r>
            <a:r>
              <a:rPr lang="en-US" altLang="zh-CN" sz="2200" spc="30" dirty="0">
                <a:solidFill>
                  <a:srgbClr val="000000"/>
                </a:solidFill>
                <a:latin typeface="Arial" panose="020B0604020202020204" pitchFamily="34" charset="0"/>
                <a:cs typeface="Arial" panose="020B0604020202020204" pitchFamily="34" charset="0"/>
              </a:rPr>
              <a:t>  </a:t>
            </a:r>
            <a:r>
              <a:rPr lang="en-US" altLang="zh-CN" sz="2200" b="1" dirty="0">
                <a:solidFill>
                  <a:srgbClr val="000000"/>
                </a:solidFill>
                <a:latin typeface="Arial" panose="020B0604020202020204" pitchFamily="34" charset="0"/>
                <a:ea typeface="Times New Roman"/>
                <a:cs typeface="Arial" panose="020B0604020202020204" pitchFamily="34" charset="0"/>
              </a:rPr>
              <a:t>Mô</a:t>
            </a:r>
            <a:r>
              <a:rPr lang="en-US" altLang="zh-CN" sz="2200" b="1" spc="44" dirty="0">
                <a:solidFill>
                  <a:srgbClr val="000000"/>
                </a:solidFill>
                <a:latin typeface="Arial" panose="020B0604020202020204" pitchFamily="34" charset="0"/>
                <a:cs typeface="Arial" panose="020B0604020202020204" pitchFamily="34" charset="0"/>
              </a:rPr>
              <a:t> </a:t>
            </a:r>
            <a:r>
              <a:rPr lang="en-US" altLang="zh-CN" sz="2200" b="1" dirty="0">
                <a:solidFill>
                  <a:srgbClr val="000000"/>
                </a:solidFill>
                <a:latin typeface="Arial" panose="020B0604020202020204" pitchFamily="34" charset="0"/>
                <a:ea typeface="Times New Roman"/>
                <a:cs typeface="Arial" panose="020B0604020202020204" pitchFamily="34" charset="0"/>
              </a:rPr>
              <a:t>hình</a:t>
            </a:r>
            <a:r>
              <a:rPr lang="en-US" altLang="zh-CN" sz="2200" b="1" spc="34" dirty="0">
                <a:solidFill>
                  <a:srgbClr val="000000"/>
                </a:solidFill>
                <a:latin typeface="Arial" panose="020B0604020202020204" pitchFamily="34" charset="0"/>
                <a:cs typeface="Arial" panose="020B0604020202020204" pitchFamily="34" charset="0"/>
              </a:rPr>
              <a:t> </a:t>
            </a:r>
            <a:r>
              <a:rPr lang="en-US" altLang="zh-CN" sz="2200" b="1" dirty="0">
                <a:solidFill>
                  <a:srgbClr val="000000"/>
                </a:solidFill>
                <a:latin typeface="Arial" panose="020B0604020202020204" pitchFamily="34" charset="0"/>
                <a:ea typeface="Times New Roman"/>
                <a:cs typeface="Arial" panose="020B0604020202020204" pitchFamily="34" charset="0"/>
              </a:rPr>
              <a:t>hóa</a:t>
            </a:r>
            <a:r>
              <a:rPr lang="en-US" altLang="zh-CN" sz="2200" b="1" spc="34" dirty="0">
                <a:solidFill>
                  <a:srgbClr val="000000"/>
                </a:solidFill>
                <a:latin typeface="Arial" panose="020B0604020202020204" pitchFamily="34" charset="0"/>
                <a:cs typeface="Arial" panose="020B0604020202020204" pitchFamily="34" charset="0"/>
              </a:rPr>
              <a:t> </a:t>
            </a:r>
            <a:r>
              <a:rPr lang="en-US" altLang="zh-CN" sz="2200" b="1" dirty="0">
                <a:solidFill>
                  <a:srgbClr val="000000"/>
                </a:solidFill>
                <a:latin typeface="Arial" panose="020B0604020202020204" pitchFamily="34" charset="0"/>
                <a:ea typeface="Times New Roman"/>
                <a:cs typeface="Arial" panose="020B0604020202020204" pitchFamily="34" charset="0"/>
              </a:rPr>
              <a:t>yêu</a:t>
            </a:r>
            <a:r>
              <a:rPr lang="en-US" altLang="zh-CN" sz="2200" b="1" spc="34" dirty="0">
                <a:solidFill>
                  <a:srgbClr val="000000"/>
                </a:solidFill>
                <a:latin typeface="Arial" panose="020B0604020202020204" pitchFamily="34" charset="0"/>
                <a:cs typeface="Arial" panose="020B0604020202020204" pitchFamily="34" charset="0"/>
              </a:rPr>
              <a:t> </a:t>
            </a:r>
            <a:r>
              <a:rPr lang="en-US" altLang="zh-CN" sz="2200" b="1" dirty="0">
                <a:solidFill>
                  <a:srgbClr val="000000"/>
                </a:solidFill>
                <a:latin typeface="Arial" panose="020B0604020202020204" pitchFamily="34" charset="0"/>
                <a:ea typeface="Times New Roman"/>
                <a:cs typeface="Arial" panose="020B0604020202020204" pitchFamily="34" charset="0"/>
              </a:rPr>
              <a:t>cầu</a:t>
            </a:r>
            <a:r>
              <a:rPr lang="en-US" altLang="zh-CN" sz="2200" b="1"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là</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xác</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định</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yêu</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cầu</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và</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cách</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thức</a:t>
            </a:r>
            <a:r>
              <a:rPr lang="en-US" altLang="zh-CN" sz="2200" spc="3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thực hiện</a:t>
            </a:r>
            <a:r>
              <a:rPr lang="en-US" altLang="zh-CN" sz="220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chúng</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trong</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thế</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giới</a:t>
            </a:r>
            <a:r>
              <a:rPr lang="en-US" altLang="zh-CN" sz="2200" spc="-3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thực.</a:t>
            </a:r>
          </a:p>
          <a:p>
            <a:pPr>
              <a:lnSpc>
                <a:spcPts val="1439"/>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Kết</a:t>
            </a:r>
            <a:r>
              <a:rPr lang="en-US" altLang="zh-CN" sz="2200" spc="55"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quả:</a:t>
            </a:r>
          </a:p>
          <a:p>
            <a:pPr>
              <a:lnSpc>
                <a:spcPts val="1435"/>
              </a:lnSpc>
            </a:pPr>
            <a:endParaRPr lang="en-US" sz="2200" dirty="0">
              <a:latin typeface="Arial" panose="020B0604020202020204" pitchFamily="34" charset="0"/>
              <a:cs typeface="Arial" panose="020B0604020202020204" pitchFamily="34" charset="0"/>
            </a:endParaRPr>
          </a:p>
          <a:p>
            <a:pPr marL="0" indent="457504">
              <a:lnSpc>
                <a:spcPct val="100000"/>
              </a:lnSpc>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spc="55"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Danh</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sách</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a:t>
            </a:r>
            <a:r>
              <a:rPr lang="en-US" altLang="zh-CN" sz="2200" spc="55"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yêu</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cầu</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phần</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mềm</a:t>
            </a:r>
          </a:p>
          <a:p>
            <a:pPr>
              <a:lnSpc>
                <a:spcPts val="1439"/>
              </a:lnSpc>
            </a:pPr>
            <a:endParaRPr lang="en-US" sz="2200" dirty="0">
              <a:latin typeface="Arial" panose="020B0604020202020204" pitchFamily="34" charset="0"/>
              <a:cs typeface="Arial" panose="020B0604020202020204" pitchFamily="34" charset="0"/>
            </a:endParaRPr>
          </a:p>
          <a:p>
            <a:pPr marL="0" indent="457504">
              <a:lnSpc>
                <a:spcPct val="100000"/>
              </a:lnSpc>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Sơ</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đồ</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luồng</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dữ</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liệu</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cho</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từng</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yêu</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cầu</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phần</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mềm.</a:t>
            </a:r>
          </a:p>
        </p:txBody>
      </p:sp>
      <p:sp>
        <p:nvSpPr>
          <p:cNvPr id="4" name="TextBox 6">
            <a:extLst>
              <a:ext uri="{FF2B5EF4-FFF2-40B4-BE49-F238E27FC236}">
                <a16:creationId xmlns:a16="http://schemas.microsoft.com/office/drawing/2014/main" id="{4DBE3275-C67C-C99D-E9C0-E92C9F9A8F7F}"/>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C0DD8B54-135C-1721-4282-EE756D0C7490}"/>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9"/>
          <p:cNvPicPr>
            <a:picLocks noChangeAspect="1"/>
          </p:cNvPicPr>
          <p:nvPr/>
        </p:nvPicPr>
        <p:blipFill>
          <a:blip r:embed="rId2"/>
          <a:stretch>
            <a:fillRect/>
          </a:stretch>
        </p:blipFill>
        <p:spPr>
          <a:xfrm>
            <a:off x="0" y="0"/>
            <a:ext cx="9144000" cy="6858000"/>
          </a:xfrm>
          <a:prstGeom prst="rect">
            <a:avLst/>
          </a:prstGeom>
        </p:spPr>
      </p:pic>
      <p:sp>
        <p:nvSpPr>
          <p:cNvPr id="2" name="TextBox 79"/>
          <p:cNvSpPr txBox="1"/>
          <p:nvPr/>
        </p:nvSpPr>
        <p:spPr>
          <a:xfrm>
            <a:off x="643693" y="1689161"/>
            <a:ext cx="8132661" cy="3949799"/>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3.3.2</a:t>
            </a:r>
            <a:r>
              <a:rPr lang="en-US" altLang="zh-CN" sz="2800" b="1">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tả</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yêu</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cầu</a:t>
            </a:r>
          </a:p>
          <a:p>
            <a:pPr>
              <a:lnSpc>
                <a:spcPts val="1000"/>
              </a:lnSpc>
            </a:pPr>
            <a:endParaRPr lang="en-US" dirty="0"/>
          </a:p>
          <a:p>
            <a:pPr>
              <a:lnSpc>
                <a:spcPts val="1000"/>
              </a:lnSpc>
            </a:pPr>
            <a:endParaRPr lang="en-US" dirty="0"/>
          </a:p>
          <a:p>
            <a:pPr>
              <a:lnSpc>
                <a:spcPts val="1000"/>
              </a:lnSpc>
            </a:pPr>
            <a:endParaRPr lang="en-US" dirty="0"/>
          </a:p>
          <a:p>
            <a:pPr>
              <a:lnSpc>
                <a:spcPts val="1625"/>
              </a:lnSpc>
            </a:pPr>
            <a:endParaRPr lang="en-US" dirty="0"/>
          </a:p>
          <a:p>
            <a:pPr marL="0" indent="4632705">
              <a:lnSpc>
                <a:spcPct val="100000"/>
              </a:lnSpc>
            </a:pPr>
            <a:r>
              <a:rPr lang="en-US" altLang="zh-CN" sz="2400" b="1" dirty="0">
                <a:solidFill>
                  <a:srgbClr val="000000"/>
                </a:solidFill>
                <a:latin typeface="Times New Roman"/>
                <a:ea typeface="Times New Roman"/>
              </a:rPr>
              <a:t>Phi</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hình</a:t>
            </a:r>
            <a:r>
              <a:rPr lang="en-US" altLang="zh-CN" sz="2400" b="1" spc="-20" dirty="0">
                <a:solidFill>
                  <a:srgbClr val="000000"/>
                </a:solidFill>
                <a:latin typeface="Times New Roman"/>
                <a:cs typeface="Times New Roman"/>
              </a:rPr>
              <a:t> </a:t>
            </a:r>
            <a:r>
              <a:rPr lang="en-US" altLang="zh-CN" sz="2400" b="1" dirty="0">
                <a:solidFill>
                  <a:srgbClr val="000000"/>
                </a:solidFill>
                <a:latin typeface="Times New Roman"/>
                <a:ea typeface="Times New Roman"/>
              </a:rPr>
              <a:t>thức</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604"/>
              </a:lnSpc>
            </a:pPr>
            <a:endParaRPr lang="en-US" dirty="0"/>
          </a:p>
          <a:p>
            <a:pPr marL="0" indent="1089914">
              <a:lnSpc>
                <a:spcPct val="100000"/>
              </a:lnSpc>
            </a:pPr>
            <a:r>
              <a:rPr lang="en-US" altLang="zh-CN" sz="2400" b="1" dirty="0">
                <a:solidFill>
                  <a:srgbClr val="000000"/>
                </a:solidFill>
                <a:latin typeface="Times New Roman"/>
                <a:ea typeface="Times New Roman"/>
              </a:rPr>
              <a:t>Đặc</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tả</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yêu</a:t>
            </a:r>
            <a:r>
              <a:rPr lang="en-US" altLang="zh-CN" sz="2400" b="1" spc="-10" dirty="0">
                <a:solidFill>
                  <a:srgbClr val="000000"/>
                </a:solidFill>
                <a:latin typeface="Times New Roman"/>
                <a:cs typeface="Times New Roman"/>
              </a:rPr>
              <a:t> </a:t>
            </a:r>
            <a:r>
              <a:rPr lang="en-US" altLang="zh-CN" sz="2400" b="1" dirty="0">
                <a:solidFill>
                  <a:srgbClr val="000000"/>
                </a:solidFill>
                <a:latin typeface="Times New Roman"/>
                <a:ea typeface="Times New Roman"/>
              </a:rPr>
              <a:t>cầu</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645"/>
              </a:lnSpc>
            </a:pPr>
            <a:endParaRPr lang="en-US" dirty="0"/>
          </a:p>
          <a:p>
            <a:pPr marL="0" indent="4856733">
              <a:lnSpc>
                <a:spcPct val="100000"/>
              </a:lnSpc>
            </a:pPr>
            <a:r>
              <a:rPr lang="en-US" altLang="zh-CN" sz="2400" b="1" dirty="0">
                <a:solidFill>
                  <a:srgbClr val="000000"/>
                </a:solidFill>
                <a:latin typeface="Times New Roman"/>
                <a:ea typeface="Times New Roman"/>
              </a:rPr>
              <a:t>Hình</a:t>
            </a:r>
            <a:r>
              <a:rPr lang="en-US" altLang="zh-CN" sz="2400" b="1" spc="-10" dirty="0">
                <a:solidFill>
                  <a:srgbClr val="000000"/>
                </a:solidFill>
                <a:latin typeface="Times New Roman"/>
                <a:cs typeface="Times New Roman"/>
              </a:rPr>
              <a:t> </a:t>
            </a:r>
            <a:r>
              <a:rPr lang="en-US" altLang="zh-CN" sz="2400" b="1" dirty="0">
                <a:solidFill>
                  <a:srgbClr val="000000"/>
                </a:solidFill>
                <a:latin typeface="Times New Roman"/>
                <a:ea typeface="Times New Roman"/>
              </a:rPr>
              <a:t>thức</a:t>
            </a:r>
          </a:p>
        </p:txBody>
      </p:sp>
      <p:sp>
        <p:nvSpPr>
          <p:cNvPr id="4" name="TextBox 6">
            <a:extLst>
              <a:ext uri="{FF2B5EF4-FFF2-40B4-BE49-F238E27FC236}">
                <a16:creationId xmlns:a16="http://schemas.microsoft.com/office/drawing/2014/main" id="{E7289EA2-6ECB-8A6D-82A5-7D6CFEF0BF4D}"/>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D3E29075-23A1-3E63-BD6F-3BFAA6ABB4FC}"/>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2"/>
          <p:cNvPicPr>
            <a:picLocks noChangeAspect="1"/>
          </p:cNvPicPr>
          <p:nvPr/>
        </p:nvPicPr>
        <p:blipFill>
          <a:blip r:embed="rId2"/>
          <a:stretch>
            <a:fillRect/>
          </a:stretch>
        </p:blipFill>
        <p:spPr>
          <a:xfrm>
            <a:off x="0" y="0"/>
            <a:ext cx="9144000" cy="6858000"/>
          </a:xfrm>
          <a:prstGeom prst="rect">
            <a:avLst/>
          </a:prstGeom>
        </p:spPr>
      </p:pic>
      <p:sp>
        <p:nvSpPr>
          <p:cNvPr id="2" name="TextBox 82"/>
          <p:cNvSpPr txBox="1"/>
          <p:nvPr/>
        </p:nvSpPr>
        <p:spPr>
          <a:xfrm>
            <a:off x="624840" y="1495894"/>
            <a:ext cx="8151515" cy="3651769"/>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Arial" panose="020B0604020202020204" pitchFamily="34" charset="0"/>
                <a:ea typeface="Times New Roman"/>
                <a:cs typeface="Arial" panose="020B0604020202020204" pitchFamily="34" charset="0"/>
              </a:rPr>
              <a:t>3.3.2</a:t>
            </a:r>
            <a:r>
              <a:rPr lang="en-US" altLang="zh-CN" sz="2400" b="1" dirty="0">
                <a:solidFill>
                  <a:srgbClr val="BF0000"/>
                </a:solidFill>
                <a:latin typeface="Arial" panose="020B0604020202020204" pitchFamily="34" charset="0"/>
                <a:ea typeface="Times New Roman"/>
                <a:cs typeface="Arial" panose="020B0604020202020204" pitchFamily="34" charset="0"/>
              </a:rPr>
              <a:t>.</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Phân</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loại</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đặc</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tả</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yêu</a:t>
            </a:r>
            <a:r>
              <a:rPr lang="en-US" altLang="zh-CN" sz="2400" b="1" dirty="0">
                <a:solidFill>
                  <a:srgbClr val="BF0000"/>
                </a:solidFill>
                <a:latin typeface="Arial" panose="020B0604020202020204" pitchFamily="34" charset="0"/>
                <a:cs typeface="Arial" panose="020B0604020202020204" pitchFamily="34" charset="0"/>
              </a:rPr>
              <a:t> </a:t>
            </a:r>
            <a:r>
              <a:rPr lang="en-US" altLang="zh-CN" sz="2400" b="1" dirty="0">
                <a:solidFill>
                  <a:srgbClr val="BF0000"/>
                </a:solidFill>
                <a:latin typeface="Arial" panose="020B0604020202020204" pitchFamily="34" charset="0"/>
                <a:ea typeface="Times New Roman"/>
                <a:cs typeface="Arial" panose="020B0604020202020204" pitchFamily="34" charset="0"/>
              </a:rPr>
              <a:t>cầu</a:t>
            </a:r>
          </a:p>
          <a:p>
            <a:pPr marL="343204" indent="-343204" hangingPunct="0">
              <a:lnSpc>
                <a:spcPct val="150833"/>
              </a:lnSpc>
              <a:buFont typeface="Wingdings" panose="05000000000000000000" pitchFamily="2" charset="2"/>
              <a:buChar char="§"/>
            </a:pPr>
            <a:r>
              <a:rPr lang="en-US" altLang="zh-CN" sz="2000" spc="50">
                <a:solidFill>
                  <a:srgbClr val="000000"/>
                </a:solidFill>
                <a:latin typeface="Arial" panose="020B0604020202020204" pitchFamily="34" charset="0"/>
                <a:cs typeface="Arial" panose="020B0604020202020204" pitchFamily="34" charset="0"/>
              </a:rPr>
              <a:t> </a:t>
            </a:r>
            <a:r>
              <a:rPr lang="en-US" altLang="zh-CN" sz="2000" b="1" spc="110" dirty="0">
                <a:solidFill>
                  <a:srgbClr val="C00000"/>
                </a:solidFill>
                <a:latin typeface="Arial" panose="020B0604020202020204" pitchFamily="34" charset="0"/>
                <a:ea typeface="Times New Roman"/>
                <a:cs typeface="Arial" panose="020B0604020202020204" pitchFamily="34" charset="0"/>
              </a:rPr>
              <a:t>Đặc</a:t>
            </a:r>
            <a:r>
              <a:rPr lang="en-US" altLang="zh-CN" sz="2000" b="1" spc="55" dirty="0">
                <a:solidFill>
                  <a:srgbClr val="C00000"/>
                </a:solidFill>
                <a:latin typeface="Arial" panose="020B0604020202020204" pitchFamily="34" charset="0"/>
                <a:cs typeface="Arial" panose="020B0604020202020204" pitchFamily="34" charset="0"/>
              </a:rPr>
              <a:t> </a:t>
            </a:r>
            <a:r>
              <a:rPr lang="en-US" altLang="zh-CN" sz="2000" b="1" spc="89" dirty="0">
                <a:solidFill>
                  <a:srgbClr val="C00000"/>
                </a:solidFill>
                <a:latin typeface="Arial" panose="020B0604020202020204" pitchFamily="34" charset="0"/>
                <a:ea typeface="Times New Roman"/>
                <a:cs typeface="Arial" panose="020B0604020202020204" pitchFamily="34" charset="0"/>
              </a:rPr>
              <a:t>tả</a:t>
            </a:r>
            <a:r>
              <a:rPr lang="en-US" altLang="zh-CN" sz="2000" b="1" spc="50" dirty="0">
                <a:solidFill>
                  <a:srgbClr val="C00000"/>
                </a:solidFill>
                <a:latin typeface="Arial" panose="020B0604020202020204" pitchFamily="34" charset="0"/>
                <a:cs typeface="Arial" panose="020B0604020202020204" pitchFamily="34" charset="0"/>
              </a:rPr>
              <a:t> </a:t>
            </a:r>
            <a:r>
              <a:rPr lang="en-US" altLang="zh-CN" sz="2000" b="1" spc="94" dirty="0">
                <a:solidFill>
                  <a:srgbClr val="C00000"/>
                </a:solidFill>
                <a:latin typeface="Arial" panose="020B0604020202020204" pitchFamily="34" charset="0"/>
                <a:ea typeface="Times New Roman"/>
                <a:cs typeface="Arial" panose="020B0604020202020204" pitchFamily="34" charset="0"/>
              </a:rPr>
              <a:t>phi</a:t>
            </a:r>
            <a:r>
              <a:rPr lang="en-US" altLang="zh-CN" sz="2000" b="1" spc="50" dirty="0">
                <a:solidFill>
                  <a:srgbClr val="C00000"/>
                </a:solidFill>
                <a:latin typeface="Arial" panose="020B0604020202020204" pitchFamily="34" charset="0"/>
                <a:cs typeface="Arial" panose="020B0604020202020204" pitchFamily="34" charset="0"/>
              </a:rPr>
              <a:t> </a:t>
            </a:r>
            <a:r>
              <a:rPr lang="en-US" altLang="zh-CN" sz="2000" b="1" spc="100" dirty="0">
                <a:solidFill>
                  <a:srgbClr val="C00000"/>
                </a:solidFill>
                <a:latin typeface="Arial" panose="020B0604020202020204" pitchFamily="34" charset="0"/>
                <a:ea typeface="Times New Roman"/>
                <a:cs typeface="Arial" panose="020B0604020202020204" pitchFamily="34" charset="0"/>
              </a:rPr>
              <a:t>hình</a:t>
            </a:r>
            <a:r>
              <a:rPr lang="en-US" altLang="zh-CN" sz="2000" b="1" spc="55" dirty="0">
                <a:solidFill>
                  <a:srgbClr val="C00000"/>
                </a:solidFill>
                <a:latin typeface="Arial" panose="020B0604020202020204" pitchFamily="34" charset="0"/>
                <a:cs typeface="Arial" panose="020B0604020202020204" pitchFamily="34" charset="0"/>
              </a:rPr>
              <a:t> </a:t>
            </a:r>
            <a:r>
              <a:rPr lang="en-US" altLang="zh-CN" sz="2000" b="1" spc="100" dirty="0">
                <a:solidFill>
                  <a:srgbClr val="C00000"/>
                </a:solidFill>
                <a:latin typeface="Arial" panose="020B0604020202020204" pitchFamily="34" charset="0"/>
                <a:ea typeface="Times New Roman"/>
                <a:cs typeface="Arial" panose="020B0604020202020204" pitchFamily="34" charset="0"/>
              </a:rPr>
              <a:t>thức</a:t>
            </a:r>
            <a:r>
              <a:rPr lang="en-US" altLang="zh-CN" sz="2000" b="1" spc="60">
                <a:solidFill>
                  <a:srgbClr val="C00000"/>
                </a:solidFill>
                <a:latin typeface="Arial" panose="020B0604020202020204" pitchFamily="34" charset="0"/>
                <a:ea typeface="Times New Roman"/>
                <a:cs typeface="Arial" panose="020B0604020202020204" pitchFamily="34" charset="0"/>
              </a:rPr>
              <a:t>:</a:t>
            </a:r>
            <a:r>
              <a:rPr lang="en-US" altLang="zh-CN" sz="2000" b="1" spc="50">
                <a:solidFill>
                  <a:srgbClr val="C00000"/>
                </a:solidFill>
                <a:latin typeface="Arial" panose="020B0604020202020204" pitchFamily="34" charset="0"/>
                <a:cs typeface="Arial" panose="020B0604020202020204" pitchFamily="34" charset="0"/>
              </a:rPr>
              <a:t> </a:t>
            </a:r>
          </a:p>
          <a:p>
            <a:pPr marL="800404" lvl="1" indent="-343204" hangingPunct="0">
              <a:lnSpc>
                <a:spcPct val="150833"/>
              </a:lnSpc>
              <a:buFont typeface="Wingdings" panose="05000000000000000000" pitchFamily="2" charset="2"/>
              <a:buChar char="ü"/>
            </a:pPr>
            <a:r>
              <a:rPr lang="en-US" altLang="zh-CN" sz="2000" spc="50">
                <a:solidFill>
                  <a:srgbClr val="C00000"/>
                </a:solidFill>
                <a:latin typeface="Arial" panose="020B0604020202020204" pitchFamily="34" charset="0"/>
                <a:ea typeface="Times New Roman"/>
                <a:cs typeface="Arial" panose="020B0604020202020204" pitchFamily="34" charset="0"/>
              </a:rPr>
              <a:t>	</a:t>
            </a:r>
            <a:r>
              <a:rPr lang="en-US" altLang="zh-CN" sz="2000" spc="50">
                <a:latin typeface="Arial" panose="020B0604020202020204" pitchFamily="34" charset="0"/>
                <a:ea typeface="Times New Roman"/>
                <a:cs typeface="Arial" panose="020B0604020202020204" pitchFamily="34" charset="0"/>
              </a:rPr>
              <a:t>L</a:t>
            </a:r>
            <a:r>
              <a:rPr lang="en-US" altLang="zh-CN" sz="2000" spc="75">
                <a:latin typeface="Arial" panose="020B0604020202020204" pitchFamily="34" charset="0"/>
                <a:ea typeface="Times New Roman"/>
                <a:cs typeface="Arial" panose="020B0604020202020204" pitchFamily="34" charset="0"/>
              </a:rPr>
              <a:t>à</a:t>
            </a:r>
            <a:r>
              <a:rPr lang="en-US" altLang="zh-CN" sz="2000" spc="5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đặc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tả</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sử</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dụng</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4" dirty="0">
                <a:solidFill>
                  <a:srgbClr val="000000"/>
                </a:solidFill>
                <a:latin typeface="Arial" panose="020B0604020202020204" pitchFamily="34" charset="0"/>
                <a:ea typeface="Times New Roman"/>
                <a:cs typeface="Arial" panose="020B0604020202020204" pitchFamily="34" charset="0"/>
              </a:rPr>
              <a:t>ngôn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4" dirty="0">
                <a:solidFill>
                  <a:srgbClr val="000000"/>
                </a:solidFill>
                <a:latin typeface="Arial" panose="020B0604020202020204" pitchFamily="34" charset="0"/>
                <a:ea typeface="Times New Roman"/>
                <a:cs typeface="Arial" panose="020B0604020202020204" pitchFamily="34" charset="0"/>
              </a:rPr>
              <a:t>ngữ</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tự</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nhiên</a:t>
            </a:r>
            <a:r>
              <a:rPr lang="en-US" altLang="zh-CN" sz="2000" spc="6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spc="104" dirty="0">
                <a:solidFill>
                  <a:srgbClr val="000000"/>
                </a:solidFill>
                <a:latin typeface="Arial" panose="020B0604020202020204" pitchFamily="34" charset="0"/>
                <a:ea typeface="Times New Roman"/>
                <a:cs typeface="Arial" panose="020B0604020202020204" pitchFamily="34" charset="0"/>
              </a:rPr>
              <a:t>được</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dùng</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4" dirty="0">
                <a:solidFill>
                  <a:srgbClr val="000000"/>
                </a:solidFill>
                <a:latin typeface="Arial" panose="020B0604020202020204" pitchFamily="34" charset="0"/>
                <a:ea typeface="Times New Roman"/>
                <a:cs typeface="Arial" panose="020B0604020202020204" pitchFamily="34" charset="0"/>
              </a:rPr>
              <a:t>để</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trao</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đổi</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với</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nhau</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4" dirty="0">
                <a:solidFill>
                  <a:srgbClr val="000000"/>
                </a:solidFill>
                <a:latin typeface="Arial" panose="020B0604020202020204" pitchFamily="34" charset="0"/>
                <a:ea typeface="Times New Roman"/>
                <a:cs typeface="Arial" panose="020B0604020202020204" pitchFamily="34" charset="0"/>
              </a:rPr>
              <a:t>làm</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chính</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xác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hóa</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các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điểm</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chưa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rõ,</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chưa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thống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nhất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giữa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bên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phát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triển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hệ</a:t>
            </a:r>
            <a:r>
              <a:rPr lang="en-US" altLang="zh-CN" sz="2000" spc="-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thống.</a:t>
            </a:r>
          </a:p>
          <a:p>
            <a:pPr marL="800100" lvl="1" indent="-342900">
              <a:lnSpc>
                <a:spcPts val="1604"/>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a:solidFill>
                  <a:srgbClr val="000000"/>
                </a:solidFill>
                <a:latin typeface="Arial" panose="020B0604020202020204" pitchFamily="34" charset="0"/>
                <a:ea typeface="Times New Roman"/>
                <a:cs typeface="Arial" panose="020B0604020202020204" pitchFamily="34" charset="0"/>
              </a:rPr>
              <a:t>Ưu</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điểm:</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dễ</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đọc,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dễ</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trao</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đổi</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sử</a:t>
            </a:r>
            <a:r>
              <a:rPr lang="en-US" altLang="zh-CN" sz="2000" spc="2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dụng</a:t>
            </a:r>
          </a:p>
          <a:p>
            <a:pPr marL="800100" lvl="1" indent="-342900">
              <a:lnSpc>
                <a:spcPts val="1000"/>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lnSpc>
                <a:spcPts val="1300"/>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a:solidFill>
                  <a:srgbClr val="000000"/>
                </a:solidFill>
                <a:latin typeface="Arial" panose="020B0604020202020204" pitchFamily="34" charset="0"/>
                <a:ea typeface="Times New Roman"/>
                <a:cs typeface="Arial" panose="020B0604020202020204" pitchFamily="34" charset="0"/>
              </a:rPr>
              <a:t>Nhược</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điểm:</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không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được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chặt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chẽ</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bằng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hình</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thức,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ít</a:t>
            </a:r>
            <a:r>
              <a:rPr lang="en-US" altLang="zh-CN" sz="2000" spc="11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được dùng</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để</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spc="-1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p>
        </p:txBody>
      </p:sp>
      <p:sp>
        <p:nvSpPr>
          <p:cNvPr id="6" name="TextBox 6">
            <a:extLst>
              <a:ext uri="{FF2B5EF4-FFF2-40B4-BE49-F238E27FC236}">
                <a16:creationId xmlns:a16="http://schemas.microsoft.com/office/drawing/2014/main" id="{0A111F77-31FF-A379-147D-B3741CF920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4DEE8810-82C9-4D26-BAF7-840B8093598B}"/>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5"/>
          <p:cNvPicPr>
            <a:picLocks noChangeAspect="1"/>
          </p:cNvPicPr>
          <p:nvPr/>
        </p:nvPicPr>
        <p:blipFill>
          <a:blip r:embed="rId2"/>
          <a:stretch>
            <a:fillRect/>
          </a:stretch>
        </p:blipFill>
        <p:spPr>
          <a:xfrm>
            <a:off x="0" y="0"/>
            <a:ext cx="9144000" cy="6858000"/>
          </a:xfrm>
          <a:prstGeom prst="rect">
            <a:avLst/>
          </a:prstGeom>
        </p:spPr>
      </p:pic>
      <p:sp>
        <p:nvSpPr>
          <p:cNvPr id="2" name="TextBox 85"/>
          <p:cNvSpPr txBox="1"/>
          <p:nvPr/>
        </p:nvSpPr>
        <p:spPr>
          <a:xfrm>
            <a:off x="556181" y="1447615"/>
            <a:ext cx="8364675" cy="4779706"/>
          </a:xfrm>
          <a:prstGeom prst="rect">
            <a:avLst/>
          </a:prstGeom>
          <a:noFill/>
        </p:spPr>
        <p:txBody>
          <a:bodyPr wrap="square" lIns="0" tIns="0" rIns="0" bIns="0" rtlCol="0">
            <a:spAutoFit/>
          </a:bodyPr>
          <a:lstStyle/>
          <a:p>
            <a:pPr marL="0"/>
            <a:r>
              <a:rPr lang="en-US" altLang="zh-CN" sz="2000" b="1">
                <a:solidFill>
                  <a:srgbClr val="BF0000"/>
                </a:solidFill>
                <a:latin typeface="Arial" panose="020B0604020202020204" pitchFamily="34" charset="0"/>
                <a:ea typeface="Times New Roman"/>
                <a:cs typeface="Arial" panose="020B0604020202020204" pitchFamily="34" charset="0"/>
              </a:rPr>
              <a:t>3.3.2</a:t>
            </a:r>
            <a:r>
              <a:rPr lang="en-US" altLang="zh-CN" sz="2000" b="1" dirty="0">
                <a:solidFill>
                  <a:srgbClr val="BF0000"/>
                </a:solidFill>
                <a:latin typeface="Arial" panose="020B0604020202020204" pitchFamily="34" charset="0"/>
                <a:ea typeface="Times New Roman"/>
                <a:cs typeface="Arial" panose="020B0604020202020204" pitchFamily="34" charset="0"/>
              </a:rPr>
              <a:t>.</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Phân</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loại</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đặc</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tả</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yêu</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cầu</a:t>
            </a:r>
          </a:p>
          <a:p>
            <a:pPr marL="343204" indent="-343204" hangingPunct="0">
              <a:lnSpc>
                <a:spcPct val="120000"/>
              </a:lnSpc>
              <a:buFont typeface="Wingdings" panose="05000000000000000000" pitchFamily="2" charset="2"/>
              <a:buChar char="§"/>
            </a:pPr>
            <a:r>
              <a:rPr lang="en-US" altLang="zh-CN" sz="2000" b="1">
                <a:solidFill>
                  <a:srgbClr val="C00000"/>
                </a:solidFill>
                <a:latin typeface="Arial" panose="020B0604020202020204" pitchFamily="34" charset="0"/>
                <a:ea typeface="Times New Roman"/>
                <a:cs typeface="Arial" panose="020B0604020202020204" pitchFamily="34" charset="0"/>
              </a:rPr>
              <a:t>Đặc</a:t>
            </a:r>
            <a:r>
              <a:rPr lang="en-US" altLang="zh-CN" sz="2000" b="1" spc="164">
                <a:solidFill>
                  <a:srgbClr val="C00000"/>
                </a:solidFill>
                <a:latin typeface="Arial" panose="020B0604020202020204" pitchFamily="34" charset="0"/>
                <a:cs typeface="Arial" panose="020B0604020202020204" pitchFamily="34" charset="0"/>
              </a:rPr>
              <a:t> </a:t>
            </a:r>
            <a:r>
              <a:rPr lang="en-US" altLang="zh-CN" sz="2000" b="1" dirty="0">
                <a:solidFill>
                  <a:srgbClr val="C00000"/>
                </a:solidFill>
                <a:latin typeface="Arial" panose="020B0604020202020204" pitchFamily="34" charset="0"/>
                <a:ea typeface="Times New Roman"/>
                <a:cs typeface="Arial" panose="020B0604020202020204" pitchFamily="34" charset="0"/>
              </a:rPr>
              <a:t>tả</a:t>
            </a:r>
            <a:r>
              <a:rPr lang="en-US" altLang="zh-CN" sz="2000" b="1" spc="160" dirty="0">
                <a:solidFill>
                  <a:srgbClr val="C00000"/>
                </a:solidFill>
                <a:latin typeface="Arial" panose="020B0604020202020204" pitchFamily="34" charset="0"/>
                <a:cs typeface="Arial" panose="020B0604020202020204" pitchFamily="34" charset="0"/>
              </a:rPr>
              <a:t> </a:t>
            </a:r>
            <a:r>
              <a:rPr lang="en-US" altLang="zh-CN" sz="2000" b="1" dirty="0">
                <a:solidFill>
                  <a:srgbClr val="C00000"/>
                </a:solidFill>
                <a:latin typeface="Arial" panose="020B0604020202020204" pitchFamily="34" charset="0"/>
                <a:ea typeface="Times New Roman"/>
                <a:cs typeface="Arial" panose="020B0604020202020204" pitchFamily="34" charset="0"/>
              </a:rPr>
              <a:t>hình</a:t>
            </a:r>
            <a:r>
              <a:rPr lang="en-US" altLang="zh-CN" sz="2000" b="1" spc="164" dirty="0">
                <a:solidFill>
                  <a:srgbClr val="C00000"/>
                </a:solidFill>
                <a:latin typeface="Arial" panose="020B0604020202020204" pitchFamily="34" charset="0"/>
                <a:cs typeface="Arial" panose="020B0604020202020204" pitchFamily="34" charset="0"/>
              </a:rPr>
              <a:t> </a:t>
            </a:r>
            <a:r>
              <a:rPr lang="en-US" altLang="zh-CN" sz="2000" b="1" dirty="0">
                <a:solidFill>
                  <a:srgbClr val="C00000"/>
                </a:solidFill>
                <a:latin typeface="Arial" panose="020B0604020202020204" pitchFamily="34" charset="0"/>
                <a:ea typeface="Times New Roman"/>
                <a:cs typeface="Arial" panose="020B0604020202020204" pitchFamily="34" charset="0"/>
              </a:rPr>
              <a:t>thức</a:t>
            </a:r>
            <a:r>
              <a:rPr lang="en-US" altLang="zh-CN" sz="2000" b="1" spc="160" dirty="0">
                <a:solidFill>
                  <a:srgbClr val="C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(dựa</a:t>
            </a:r>
            <a:r>
              <a:rPr lang="en-US" altLang="zh-CN" sz="2000" spc="1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trên</a:t>
            </a:r>
            <a:r>
              <a:rPr lang="en-US" altLang="zh-CN" sz="2000" spc="16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kiến</a:t>
            </a:r>
            <a:r>
              <a:rPr lang="en-US" altLang="zh-CN" sz="2000" spc="1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trúc</a:t>
            </a:r>
            <a:r>
              <a:rPr lang="en-US" altLang="zh-CN" sz="2000" spc="1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toán</a:t>
            </a:r>
            <a:r>
              <a:rPr lang="en-US" altLang="zh-CN" sz="2000" spc="164"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học)</a:t>
            </a:r>
          </a:p>
          <a:p>
            <a:pPr marL="800404" lvl="1" indent="-343204" hangingPunct="0">
              <a:lnSpc>
                <a:spcPct val="120000"/>
              </a:lnSpc>
              <a:buFont typeface="Wingdings" panose="05000000000000000000" pitchFamily="2" charset="2"/>
              <a:buChar char="ü"/>
            </a:pPr>
            <a:r>
              <a:rPr lang="en-US" altLang="zh-CN" sz="2000">
                <a:solidFill>
                  <a:srgbClr val="000000"/>
                </a:solidFill>
                <a:latin typeface="Arial" panose="020B0604020202020204" pitchFamily="34" charset="0"/>
                <a:ea typeface="Times New Roman"/>
                <a:cs typeface="Arial" panose="020B0604020202020204" pitchFamily="34" charset="0"/>
              </a:rPr>
              <a:t>Là</a:t>
            </a:r>
            <a:r>
              <a:rPr lang="en-US" altLang="zh-CN" sz="2000" spc="16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spc="16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spc="1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mà</a:t>
            </a:r>
            <a:r>
              <a:rPr lang="en-US" altLang="zh-CN" sz="2000" spc="16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ở</a:t>
            </a:r>
            <a:r>
              <a:rPr lang="en-US" altLang="zh-CN" sz="200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đó</a:t>
            </a:r>
            <a:r>
              <a:rPr lang="en-US" altLang="zh-CN" sz="2000" spc="34"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các</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4" dirty="0">
                <a:solidFill>
                  <a:srgbClr val="000000"/>
                </a:solidFill>
                <a:latin typeface="Arial" panose="020B0604020202020204" pitchFamily="34" charset="0"/>
                <a:ea typeface="Times New Roman"/>
                <a:cs typeface="Arial" panose="020B0604020202020204" pitchFamily="34" charset="0"/>
              </a:rPr>
              <a:t>từ</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ngữ,</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cú</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pháp,</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ngữ</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nghĩa</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được</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định</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nghĩa</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hình</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thức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dựa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vào</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toán</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học.</a:t>
            </a:r>
          </a:p>
          <a:p>
            <a:pPr marL="800404" lvl="1" indent="-343204" hangingPunct="0">
              <a:lnSpc>
                <a:spcPct val="120000"/>
              </a:lnSpc>
              <a:buFont typeface="Wingdings" panose="05000000000000000000" pitchFamily="2" charset="2"/>
              <a:buChar char="ü"/>
            </a:pPr>
            <a:r>
              <a:rPr lang="en-US" altLang="zh-CN" sz="2000" spc="89">
                <a:solidFill>
                  <a:srgbClr val="000000"/>
                </a:solidFill>
                <a:latin typeface="Arial" panose="020B0604020202020204" pitchFamily="34" charset="0"/>
                <a:ea typeface="Times New Roman"/>
                <a:cs typeface="Arial" panose="020B0604020202020204" pitchFamily="34" charset="0"/>
              </a:rPr>
              <a:t>	Đặc</a:t>
            </a:r>
            <a:r>
              <a:rPr lang="en-US" altLang="zh-CN" sz="2000" spc="55">
                <a:solidFill>
                  <a:srgbClr val="000000"/>
                </a:solidFill>
                <a:latin typeface="Arial" panose="020B0604020202020204" pitchFamily="34" charset="0"/>
                <a:cs typeface="Arial" panose="020B0604020202020204" pitchFamily="34" charset="0"/>
              </a:rPr>
              <a:t> </a:t>
            </a:r>
            <a:r>
              <a:rPr lang="en-US" altLang="zh-CN" sz="2000" spc="64" dirty="0">
                <a:solidFill>
                  <a:srgbClr val="000000"/>
                </a:solidFill>
                <a:latin typeface="Arial" panose="020B0604020202020204" pitchFamily="34" charset="0"/>
                <a:ea typeface="Times New Roman"/>
                <a:cs typeface="Arial" panose="020B0604020202020204" pitchFamily="34" charset="0"/>
              </a:rPr>
              <a:t>tả</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hình</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thức</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có</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thể</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coi</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4" dirty="0">
                <a:solidFill>
                  <a:srgbClr val="000000"/>
                </a:solidFill>
                <a:latin typeface="Arial" panose="020B0604020202020204" pitchFamily="34" charset="0"/>
                <a:ea typeface="Times New Roman"/>
                <a:cs typeface="Arial" panose="020B0604020202020204" pitchFamily="34" charset="0"/>
              </a:rPr>
              <a:t>là</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một</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phần</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của</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hoạt</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động</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đặc</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64" dirty="0">
                <a:solidFill>
                  <a:srgbClr val="000000"/>
                </a:solidFill>
                <a:latin typeface="Arial" panose="020B0604020202020204" pitchFamily="34" charset="0"/>
                <a:ea typeface="Times New Roman"/>
                <a:cs typeface="Arial" panose="020B0604020202020204" pitchFamily="34" charset="0"/>
              </a:rPr>
              <a:t>tả</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phần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mềm.</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đặc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yêu</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cầu</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được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phân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tích</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chi</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tiết.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mô</a:t>
            </a:r>
            <a:r>
              <a:rPr lang="en-US" altLang="zh-CN" sz="2000" spc="129"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tả</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trừu</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tượng</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của</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chức</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năng</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chương</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trình</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có</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thể</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được</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tạo</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ra</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để</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làm</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rõ</a:t>
            </a:r>
            <a:r>
              <a:rPr lang="en-US" altLang="zh-CN" sz="2000"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yêu</a:t>
            </a:r>
            <a:r>
              <a:rPr lang="en-US" altLang="zh-CN" sz="2000" spc="-3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cầu</a:t>
            </a:r>
          </a:p>
          <a:p>
            <a:pPr marL="800404" lvl="1" indent="-343204" hangingPunct="0">
              <a:lnSpc>
                <a:spcPct val="120000"/>
              </a:lnSpc>
              <a:buFont typeface="Wingdings" panose="05000000000000000000" pitchFamily="2" charset="2"/>
              <a:buChar char="ü"/>
            </a:pPr>
            <a:r>
              <a:rPr lang="en-US" sz="2400"/>
              <a:t>Có 2 hướng tiếp cận:</a:t>
            </a:r>
          </a:p>
          <a:p>
            <a:pPr lvl="2" hangingPunct="0">
              <a:lnSpc>
                <a:spcPct val="120000"/>
              </a:lnSpc>
            </a:pPr>
            <a:r>
              <a:rPr lang="en-US" sz="2000"/>
              <a:t>+ </a:t>
            </a:r>
            <a:r>
              <a:rPr lang="vi-VN" sz="2000"/>
              <a:t>Tiếp cận đại số, hệ thống được mô tả dưới dạng các toán tử và các quan hệ. </a:t>
            </a:r>
            <a:endParaRPr lang="en-US" sz="2000"/>
          </a:p>
          <a:p>
            <a:pPr lvl="2" hangingPunct="0">
              <a:lnSpc>
                <a:spcPct val="120000"/>
              </a:lnSpc>
            </a:pPr>
            <a:r>
              <a:rPr lang="vi-VN" sz="2000"/>
              <a:t>+ Tiếp cận mô hình, mô hình hệ thống được câú trúc sử dụng các thực thể toán học như là các tập hợp và các thứ tự</a:t>
            </a:r>
            <a:endParaRPr lang="en-US" altLang="zh-CN" sz="2000" dirty="0">
              <a:solidFill>
                <a:srgbClr val="000000"/>
              </a:solidFill>
              <a:latin typeface="Arial" panose="020B0604020202020204" pitchFamily="34" charset="0"/>
              <a:ea typeface="Times New Roman"/>
              <a:cs typeface="Arial" panose="020B0604020202020204" pitchFamily="34" charset="0"/>
            </a:endParaRPr>
          </a:p>
        </p:txBody>
      </p:sp>
      <p:sp>
        <p:nvSpPr>
          <p:cNvPr id="4" name="TextBox 6">
            <a:extLst>
              <a:ext uri="{FF2B5EF4-FFF2-40B4-BE49-F238E27FC236}">
                <a16:creationId xmlns:a16="http://schemas.microsoft.com/office/drawing/2014/main" id="{56E78BB8-A2CD-18B6-1FA6-392737B28A4D}"/>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54316DC9-8172-C130-A1DE-5CECFF0B6DD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8"/>
          <p:cNvPicPr>
            <a:picLocks noChangeAspect="1"/>
          </p:cNvPicPr>
          <p:nvPr/>
        </p:nvPicPr>
        <p:blipFill>
          <a:blip r:embed="rId2"/>
          <a:stretch>
            <a:fillRect/>
          </a:stretch>
        </p:blipFill>
        <p:spPr>
          <a:xfrm>
            <a:off x="0" y="0"/>
            <a:ext cx="9144000" cy="6858000"/>
          </a:xfrm>
          <a:prstGeom prst="rect">
            <a:avLst/>
          </a:prstGeom>
        </p:spPr>
      </p:pic>
      <p:sp>
        <p:nvSpPr>
          <p:cNvPr id="2" name="TextBox 88"/>
          <p:cNvSpPr txBox="1"/>
          <p:nvPr/>
        </p:nvSpPr>
        <p:spPr>
          <a:xfrm>
            <a:off x="539998" y="1325066"/>
            <a:ext cx="8365138" cy="4490396"/>
          </a:xfrm>
          <a:prstGeom prst="rect">
            <a:avLst/>
          </a:prstGeom>
          <a:noFill/>
        </p:spPr>
        <p:txBody>
          <a:bodyPr wrap="square" lIns="0" tIns="0" rIns="0" bIns="0" rtlCol="0">
            <a:spAutoFit/>
          </a:bodyPr>
          <a:lstStyle/>
          <a:p>
            <a:pPr marL="0">
              <a:lnSpc>
                <a:spcPct val="100000"/>
              </a:lnSpc>
              <a:spcBef>
                <a:spcPts val="1200"/>
              </a:spcBef>
            </a:pPr>
            <a:r>
              <a:rPr lang="en-US" altLang="zh-CN" sz="2200" b="1">
                <a:solidFill>
                  <a:srgbClr val="BF0000"/>
                </a:solidFill>
                <a:latin typeface="Arial" panose="020B0604020202020204" pitchFamily="34" charset="0"/>
                <a:ea typeface="Times New Roman"/>
                <a:cs typeface="Arial" panose="020B0604020202020204" pitchFamily="34" charset="0"/>
              </a:rPr>
              <a:t>3.3.2</a:t>
            </a:r>
            <a:r>
              <a:rPr lang="en-US" altLang="zh-CN" sz="2200" b="1" dirty="0">
                <a:solidFill>
                  <a:srgbClr val="BF0000"/>
                </a:solidFill>
                <a:latin typeface="Arial" panose="020B0604020202020204" pitchFamily="34" charset="0"/>
                <a:ea typeface="Times New Roman"/>
                <a:cs typeface="Arial" panose="020B0604020202020204" pitchFamily="34" charset="0"/>
              </a:rPr>
              <a:t>.</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Phân</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loại</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đặc</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tả</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yêu</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cầu</a:t>
            </a:r>
          </a:p>
          <a:p>
            <a:pPr marL="285750" indent="-285750">
              <a:lnSpc>
                <a:spcPts val="1775"/>
              </a:lnSpc>
              <a:spcBef>
                <a:spcPts val="1200"/>
              </a:spcBef>
              <a:buFont typeface="Wingdings" panose="05000000000000000000" pitchFamily="2" charset="2"/>
              <a:buChar char="§"/>
            </a:pPr>
            <a:r>
              <a:rPr lang="en-US" altLang="zh-CN" sz="2200" b="1">
                <a:solidFill>
                  <a:srgbClr val="C00000"/>
                </a:solidFill>
                <a:latin typeface="Arial" panose="020B0604020202020204" pitchFamily="34" charset="0"/>
                <a:ea typeface="Times New Roman"/>
                <a:cs typeface="Arial" panose="020B0604020202020204" pitchFamily="34" charset="0"/>
              </a:rPr>
              <a:t>Đặc</a:t>
            </a:r>
            <a:r>
              <a:rPr lang="en-US" altLang="zh-CN" sz="2200" b="1" spc="164">
                <a:solidFill>
                  <a:srgbClr val="C00000"/>
                </a:solidFill>
                <a:latin typeface="Arial" panose="020B0604020202020204" pitchFamily="34" charset="0"/>
                <a:cs typeface="Arial" panose="020B0604020202020204" pitchFamily="34" charset="0"/>
              </a:rPr>
              <a:t> </a:t>
            </a:r>
            <a:r>
              <a:rPr lang="en-US" altLang="zh-CN" sz="2200" b="1">
                <a:solidFill>
                  <a:srgbClr val="C00000"/>
                </a:solidFill>
                <a:latin typeface="Arial" panose="020B0604020202020204" pitchFamily="34" charset="0"/>
                <a:ea typeface="Times New Roman"/>
                <a:cs typeface="Arial" panose="020B0604020202020204" pitchFamily="34" charset="0"/>
              </a:rPr>
              <a:t>tả</a:t>
            </a:r>
            <a:r>
              <a:rPr lang="en-US" altLang="zh-CN" sz="2200" b="1" spc="160">
                <a:solidFill>
                  <a:srgbClr val="C00000"/>
                </a:solidFill>
                <a:latin typeface="Arial" panose="020B0604020202020204" pitchFamily="34" charset="0"/>
                <a:cs typeface="Arial" panose="020B0604020202020204" pitchFamily="34" charset="0"/>
              </a:rPr>
              <a:t> </a:t>
            </a:r>
            <a:r>
              <a:rPr lang="en-US" altLang="zh-CN" sz="2200" b="1">
                <a:solidFill>
                  <a:srgbClr val="C00000"/>
                </a:solidFill>
                <a:latin typeface="Arial" panose="020B0604020202020204" pitchFamily="34" charset="0"/>
                <a:ea typeface="Times New Roman"/>
                <a:cs typeface="Arial" panose="020B0604020202020204" pitchFamily="34" charset="0"/>
              </a:rPr>
              <a:t>hình</a:t>
            </a:r>
            <a:r>
              <a:rPr lang="en-US" altLang="zh-CN" sz="2200" b="1" spc="164">
                <a:solidFill>
                  <a:srgbClr val="C00000"/>
                </a:solidFill>
                <a:latin typeface="Arial" panose="020B0604020202020204" pitchFamily="34" charset="0"/>
                <a:cs typeface="Arial" panose="020B0604020202020204" pitchFamily="34" charset="0"/>
              </a:rPr>
              <a:t> </a:t>
            </a:r>
            <a:r>
              <a:rPr lang="en-US" altLang="zh-CN" sz="2200" b="1">
                <a:solidFill>
                  <a:srgbClr val="C00000"/>
                </a:solidFill>
                <a:latin typeface="Arial" panose="020B0604020202020204" pitchFamily="34" charset="0"/>
                <a:ea typeface="Times New Roman"/>
                <a:cs typeface="Arial" panose="020B0604020202020204" pitchFamily="34" charset="0"/>
              </a:rPr>
              <a:t>thức</a:t>
            </a:r>
            <a:endParaRPr lang="en-US" sz="2200" dirty="0">
              <a:latin typeface="Arial" panose="020B0604020202020204" pitchFamily="34" charset="0"/>
              <a:cs typeface="Arial" panose="020B0604020202020204" pitchFamily="34" charset="0"/>
            </a:endParaRPr>
          </a:p>
          <a:p>
            <a:pPr lvl="1" indent="-343204" hangingPunct="0">
              <a:lnSpc>
                <a:spcPct val="120000"/>
              </a:lnSpc>
              <a:spcBef>
                <a:spcPts val="600"/>
              </a:spcBef>
              <a:buFont typeface="Wingdings" panose="05000000000000000000" pitchFamily="2" charset="2"/>
              <a:buChar char="ü"/>
            </a:pPr>
            <a:r>
              <a:rPr lang="en-US" altLang="zh-CN" sz="2000" spc="55">
                <a:solidFill>
                  <a:srgbClr val="000000"/>
                </a:solidFill>
                <a:latin typeface="Arial" panose="020B0604020202020204" pitchFamily="34" charset="0"/>
                <a:cs typeface="Arial" panose="020B0604020202020204" pitchFamily="34" charset="0"/>
              </a:rPr>
              <a:t>Ưu </a:t>
            </a:r>
            <a:r>
              <a:rPr lang="en-US" altLang="zh-CN" sz="2000" spc="55" dirty="0">
                <a:solidFill>
                  <a:srgbClr val="000000"/>
                </a:solidFill>
                <a:latin typeface="Arial" panose="020B0604020202020204" pitchFamily="34" charset="0"/>
                <a:cs typeface="Arial" panose="020B0604020202020204" pitchFamily="34" charset="0"/>
              </a:rPr>
              <a:t>điểm</a:t>
            </a:r>
            <a:r>
              <a:rPr lang="en-US" altLang="zh-CN" sz="2000" spc="55">
                <a:solidFill>
                  <a:srgbClr val="000000"/>
                </a:solidFill>
                <a:latin typeface="Arial" panose="020B0604020202020204" pitchFamily="34" charset="0"/>
                <a:cs typeface="Arial" panose="020B0604020202020204" pitchFamily="34" charset="0"/>
              </a:rPr>
              <a:t>: </a:t>
            </a:r>
          </a:p>
          <a:p>
            <a:pPr marL="744538" lvl="1" indent="-225425" hangingPunct="0">
              <a:lnSpc>
                <a:spcPct val="120000"/>
              </a:lnSpc>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Tăng </a:t>
            </a:r>
            <a:r>
              <a:rPr lang="en-US" altLang="zh-CN" sz="2000" spc="55" dirty="0">
                <a:solidFill>
                  <a:srgbClr val="000000"/>
                </a:solidFill>
                <a:latin typeface="Arial" panose="020B0604020202020204" pitchFamily="34" charset="0"/>
                <a:cs typeface="Arial" panose="020B0604020202020204" pitchFamily="34" charset="0"/>
              </a:rPr>
              <a:t>tính chính xác, giảm </a:t>
            </a:r>
            <a:r>
              <a:rPr lang="en-US" altLang="zh-CN" sz="2000" spc="55">
                <a:solidFill>
                  <a:srgbClr val="000000"/>
                </a:solidFill>
                <a:latin typeface="Arial" panose="020B0604020202020204" pitchFamily="34" charset="0"/>
                <a:cs typeface="Arial" panose="020B0604020202020204" pitchFamily="34" charset="0"/>
              </a:rPr>
              <a:t>các lỗi</a:t>
            </a:r>
          </a:p>
          <a:p>
            <a:pPr marL="744538" lvl="1" indent="-225425" hangingPunct="0">
              <a:lnSpc>
                <a:spcPct val="120000"/>
              </a:lnSpc>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Sử </a:t>
            </a:r>
            <a:r>
              <a:rPr lang="en-US" altLang="zh-CN" sz="2000" spc="55" dirty="0">
                <a:solidFill>
                  <a:srgbClr val="000000"/>
                </a:solidFill>
                <a:latin typeface="Arial" panose="020B0604020202020204" pitchFamily="34" charset="0"/>
                <a:cs typeface="Arial" panose="020B0604020202020204" pitchFamily="34" charset="0"/>
              </a:rPr>
              <a:t>dụng toán học khi phân tích </a:t>
            </a:r>
            <a:r>
              <a:rPr lang="en-US" altLang="zh-CN" sz="2000" spc="55">
                <a:solidFill>
                  <a:srgbClr val="000000"/>
                </a:solidFill>
                <a:latin typeface="Arial" panose="020B0604020202020204" pitchFamily="34" charset="0"/>
                <a:cs typeface="Arial" panose="020B0604020202020204" pitchFamily="34" charset="0"/>
              </a:rPr>
              <a:t>nên tăng thêm </a:t>
            </a:r>
            <a:r>
              <a:rPr lang="en-US" altLang="zh-CN" sz="2000" spc="55" dirty="0">
                <a:solidFill>
                  <a:srgbClr val="000000"/>
                </a:solidFill>
                <a:latin typeface="Arial" panose="020B0604020202020204" pitchFamily="34" charset="0"/>
                <a:cs typeface="Arial" panose="020B0604020202020204" pitchFamily="34" charset="0"/>
              </a:rPr>
              <a:t>tính </a:t>
            </a:r>
            <a:r>
              <a:rPr lang="en-US" altLang="zh-CN" sz="2000" spc="55">
                <a:solidFill>
                  <a:srgbClr val="000000"/>
                </a:solidFill>
                <a:latin typeface="Arial" panose="020B0604020202020204" pitchFamily="34" charset="0"/>
                <a:cs typeface="Arial" panose="020B0604020202020204" pitchFamily="34" charset="0"/>
              </a:rPr>
              <a:t>chắc chắn </a:t>
            </a:r>
            <a:r>
              <a:rPr lang="en-US" altLang="zh-CN" sz="2000" spc="55" dirty="0">
                <a:solidFill>
                  <a:srgbClr val="000000"/>
                </a:solidFill>
                <a:latin typeface="Arial" panose="020B0604020202020204" pitchFamily="34" charset="0"/>
                <a:cs typeface="Arial" panose="020B0604020202020204" pitchFamily="34" charset="0"/>
              </a:rPr>
              <a:t>đầy đủ của hệ thống</a:t>
            </a:r>
            <a:r>
              <a:rPr lang="en-US" altLang="zh-CN" sz="2000" spc="55">
                <a:solidFill>
                  <a:srgbClr val="000000"/>
                </a:solidFill>
                <a:latin typeface="Arial" panose="020B0604020202020204" pitchFamily="34" charset="0"/>
                <a:cs typeface="Arial" panose="020B0604020202020204" pitchFamily="34" charset="0"/>
              </a:rPr>
              <a:t>; </a:t>
            </a:r>
          </a:p>
          <a:p>
            <a:pPr marL="744538" lvl="1" indent="-225425" hangingPunct="0">
              <a:lnSpc>
                <a:spcPct val="120000"/>
              </a:lnSpc>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Sử </a:t>
            </a:r>
            <a:r>
              <a:rPr lang="en-US" altLang="zh-CN" sz="2000" spc="55" dirty="0">
                <a:solidFill>
                  <a:srgbClr val="000000"/>
                </a:solidFill>
                <a:latin typeface="Arial" panose="020B0604020202020204" pitchFamily="34" charset="0"/>
                <a:cs typeface="Arial" panose="020B0604020202020204" pitchFamily="34" charset="0"/>
              </a:rPr>
              <a:t>dụng hình thức </a:t>
            </a:r>
            <a:r>
              <a:rPr lang="en-US" altLang="zh-CN" sz="2000" spc="55">
                <a:solidFill>
                  <a:srgbClr val="000000"/>
                </a:solidFill>
                <a:latin typeface="Arial" panose="020B0604020202020204" pitchFamily="34" charset="0"/>
                <a:cs typeface="Arial" panose="020B0604020202020204" pitchFamily="34" charset="0"/>
              </a:rPr>
              <a:t>nên cách </a:t>
            </a:r>
            <a:r>
              <a:rPr lang="en-US" altLang="zh-CN" sz="2000" spc="55" dirty="0">
                <a:solidFill>
                  <a:srgbClr val="000000"/>
                </a:solidFill>
                <a:latin typeface="Arial" panose="020B0604020202020204" pitchFamily="34" charset="0"/>
                <a:cs typeface="Arial" panose="020B0604020202020204" pitchFamily="34" charset="0"/>
              </a:rPr>
              <a:t>thức kiểm tra cụ thể, </a:t>
            </a:r>
            <a:r>
              <a:rPr lang="en-US" altLang="zh-CN" sz="2000" spc="55">
                <a:solidFill>
                  <a:srgbClr val="000000"/>
                </a:solidFill>
                <a:latin typeface="Arial" panose="020B0604020202020204" pitchFamily="34" charset="0"/>
                <a:cs typeface="Arial" panose="020B0604020202020204" pitchFamily="34" charset="0"/>
              </a:rPr>
              <a:t>rõ ràng</a:t>
            </a:r>
            <a:endParaRPr lang="en-US" altLang="zh-CN" sz="2000" spc="55" dirty="0">
              <a:solidFill>
                <a:srgbClr val="000000"/>
              </a:solidFill>
              <a:latin typeface="Arial" panose="020B0604020202020204" pitchFamily="34" charset="0"/>
              <a:cs typeface="Arial" panose="020B0604020202020204" pitchFamily="34" charset="0"/>
            </a:endParaRPr>
          </a:p>
          <a:p>
            <a:pPr lvl="1" indent="-342900" hangingPunct="0">
              <a:lnSpc>
                <a:spcPct val="120000"/>
              </a:lnSpc>
              <a:spcBef>
                <a:spcPts val="600"/>
              </a:spcBef>
              <a:buFont typeface="Wingdings" panose="05000000000000000000" pitchFamily="2" charset="2"/>
              <a:buChar char="ü"/>
            </a:pPr>
            <a:r>
              <a:rPr lang="en-US" altLang="zh-CN" sz="2000" spc="55">
                <a:solidFill>
                  <a:srgbClr val="000000"/>
                </a:solidFill>
                <a:latin typeface="Arial" panose="020B0604020202020204" pitchFamily="34" charset="0"/>
                <a:cs typeface="Arial" panose="020B0604020202020204" pitchFamily="34" charset="0"/>
              </a:rPr>
              <a:t>Nhược </a:t>
            </a:r>
            <a:r>
              <a:rPr lang="en-US" altLang="zh-CN" sz="2000" spc="55" dirty="0">
                <a:solidFill>
                  <a:srgbClr val="000000"/>
                </a:solidFill>
                <a:latin typeface="Arial" panose="020B0604020202020204" pitchFamily="34" charset="0"/>
                <a:cs typeface="Arial" panose="020B0604020202020204" pitchFamily="34" charset="0"/>
              </a:rPr>
              <a:t>điểm</a:t>
            </a:r>
            <a:r>
              <a:rPr lang="en-US" altLang="zh-CN" sz="2000" spc="55">
                <a:solidFill>
                  <a:srgbClr val="000000"/>
                </a:solidFill>
                <a:latin typeface="Arial" panose="020B0604020202020204" pitchFamily="34" charset="0"/>
                <a:cs typeface="Arial" panose="020B0604020202020204" pitchFamily="34" charset="0"/>
              </a:rPr>
              <a:t>: </a:t>
            </a:r>
          </a:p>
          <a:p>
            <a:pPr lvl="2" indent="-342900" hangingPunct="0">
              <a:lnSpc>
                <a:spcPct val="120000"/>
              </a:lnSpc>
              <a:spcBef>
                <a:spcPts val="600"/>
              </a:spcBef>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Chi phí cao</a:t>
            </a:r>
          </a:p>
          <a:p>
            <a:pPr lvl="2" indent="-342900" hangingPunct="0">
              <a:lnSpc>
                <a:spcPct val="120000"/>
              </a:lnSpc>
              <a:spcBef>
                <a:spcPts val="600"/>
              </a:spcBef>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Người </a:t>
            </a:r>
            <a:r>
              <a:rPr lang="en-US" altLang="zh-CN" sz="2000" spc="55" dirty="0">
                <a:solidFill>
                  <a:srgbClr val="000000"/>
                </a:solidFill>
                <a:latin typeface="Arial" panose="020B0604020202020204" pitchFamily="34" charset="0"/>
                <a:cs typeface="Arial" panose="020B0604020202020204" pitchFamily="34" charset="0"/>
              </a:rPr>
              <a:t>đặc tả hệ thống phải </a:t>
            </a:r>
            <a:r>
              <a:rPr lang="en-US" altLang="zh-CN" sz="2000" spc="55">
                <a:solidFill>
                  <a:srgbClr val="000000"/>
                </a:solidFill>
                <a:latin typeface="Arial" panose="020B0604020202020204" pitchFamily="34" charset="0"/>
                <a:cs typeface="Arial" panose="020B0604020202020204" pitchFamily="34" charset="0"/>
              </a:rPr>
              <a:t>được đào tạo</a:t>
            </a:r>
          </a:p>
          <a:p>
            <a:pPr lvl="2" indent="-342900" hangingPunct="0">
              <a:lnSpc>
                <a:spcPct val="120000"/>
              </a:lnSpc>
              <a:spcBef>
                <a:spcPts val="600"/>
              </a:spcBef>
              <a:buFont typeface="Arial" panose="020B0604020202020204" pitchFamily="34" charset="0"/>
              <a:buChar char="•"/>
            </a:pPr>
            <a:r>
              <a:rPr lang="en-US" altLang="zh-CN" sz="2000" spc="55">
                <a:solidFill>
                  <a:srgbClr val="000000"/>
                </a:solidFill>
                <a:latin typeface="Arial" panose="020B0604020202020204" pitchFamily="34" charset="0"/>
                <a:cs typeface="Arial" panose="020B0604020202020204" pitchFamily="34" charset="0"/>
              </a:rPr>
              <a:t>Khách </a:t>
            </a:r>
            <a:r>
              <a:rPr lang="en-US" altLang="zh-CN" sz="2000" spc="55" dirty="0">
                <a:solidFill>
                  <a:srgbClr val="000000"/>
                </a:solidFill>
                <a:latin typeface="Arial" panose="020B0604020202020204" pitchFamily="34" charset="0"/>
                <a:cs typeface="Arial" panose="020B0604020202020204" pitchFamily="34" charset="0"/>
              </a:rPr>
              <a:t>hàng không </a:t>
            </a:r>
            <a:r>
              <a:rPr lang="en-US" altLang="zh-CN" sz="2000" spc="55">
                <a:solidFill>
                  <a:srgbClr val="000000"/>
                </a:solidFill>
                <a:latin typeface="Arial" panose="020B0604020202020204" pitchFamily="34" charset="0"/>
                <a:cs typeface="Arial" panose="020B0604020202020204" pitchFamily="34" charset="0"/>
              </a:rPr>
              <a:t>thể dễ </a:t>
            </a:r>
            <a:r>
              <a:rPr lang="en-US" altLang="zh-CN" sz="2000" spc="55" dirty="0">
                <a:solidFill>
                  <a:srgbClr val="000000"/>
                </a:solidFill>
                <a:latin typeface="Arial" panose="020B0604020202020204" pitchFamily="34" charset="0"/>
                <a:cs typeface="Arial" panose="020B0604020202020204" pitchFamily="34" charset="0"/>
              </a:rPr>
              <a:t>dàng </a:t>
            </a:r>
            <a:r>
              <a:rPr lang="en-US" altLang="zh-CN" sz="2000" spc="55">
                <a:solidFill>
                  <a:srgbClr val="000000"/>
                </a:solidFill>
                <a:latin typeface="Arial" panose="020B0604020202020204" pitchFamily="34" charset="0"/>
                <a:cs typeface="Arial" panose="020B0604020202020204" pitchFamily="34" charset="0"/>
              </a:rPr>
              <a:t>đọc hiểu</a:t>
            </a:r>
            <a:endParaRPr lang="en-US" altLang="zh-CN" sz="2000" spc="55" dirty="0">
              <a:solidFill>
                <a:srgbClr val="000000"/>
              </a:solidFill>
              <a:latin typeface="Arial" panose="020B0604020202020204" pitchFamily="34" charset="0"/>
              <a:cs typeface="Arial" panose="020B0604020202020204" pitchFamily="34" charset="0"/>
            </a:endParaRPr>
          </a:p>
        </p:txBody>
      </p:sp>
      <p:sp>
        <p:nvSpPr>
          <p:cNvPr id="4" name="TextBox 6">
            <a:extLst>
              <a:ext uri="{FF2B5EF4-FFF2-40B4-BE49-F238E27FC236}">
                <a16:creationId xmlns:a16="http://schemas.microsoft.com/office/drawing/2014/main" id="{FE9FF351-CDEE-6D7A-B4BF-33B3EF941F5B}"/>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24227CD6-9705-7501-779B-F54DA7DF46F7}"/>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8"/>
          <p:cNvPicPr>
            <a:picLocks noChangeAspect="1"/>
          </p:cNvPicPr>
          <p:nvPr/>
        </p:nvPicPr>
        <p:blipFill>
          <a:blip r:embed="rId2"/>
          <a:stretch>
            <a:fillRect/>
          </a:stretch>
        </p:blipFill>
        <p:spPr>
          <a:xfrm>
            <a:off x="0" y="0"/>
            <a:ext cx="9144000" cy="6858000"/>
          </a:xfrm>
          <a:prstGeom prst="rect">
            <a:avLst/>
          </a:prstGeom>
        </p:spPr>
      </p:pic>
      <p:sp>
        <p:nvSpPr>
          <p:cNvPr id="2" name="TextBox 88"/>
          <p:cNvSpPr txBox="1"/>
          <p:nvPr/>
        </p:nvSpPr>
        <p:spPr>
          <a:xfrm>
            <a:off x="539998" y="1325066"/>
            <a:ext cx="8365138" cy="4752007"/>
          </a:xfrm>
          <a:prstGeom prst="rect">
            <a:avLst/>
          </a:prstGeom>
          <a:noFill/>
        </p:spPr>
        <p:txBody>
          <a:bodyPr wrap="square" lIns="0" tIns="0" rIns="0" bIns="0" rtlCol="0">
            <a:spAutoFit/>
          </a:bodyPr>
          <a:lstStyle/>
          <a:p>
            <a:pPr marL="0">
              <a:lnSpc>
                <a:spcPct val="100000"/>
              </a:lnSpc>
              <a:spcBef>
                <a:spcPts val="1200"/>
              </a:spcBef>
            </a:pPr>
            <a:r>
              <a:rPr lang="en-US" altLang="zh-CN" sz="2200" b="1">
                <a:solidFill>
                  <a:srgbClr val="BF0000"/>
                </a:solidFill>
                <a:latin typeface="Arial" panose="020B0604020202020204" pitchFamily="34" charset="0"/>
                <a:ea typeface="Times New Roman"/>
                <a:cs typeface="Arial" panose="020B0604020202020204" pitchFamily="34" charset="0"/>
              </a:rPr>
              <a:t>3.3.3.</a:t>
            </a:r>
            <a:r>
              <a:rPr lang="en-US" altLang="zh-CN" sz="2200" b="1">
                <a:solidFill>
                  <a:srgbClr val="BF0000"/>
                </a:solidFill>
                <a:latin typeface="Arial" panose="020B0604020202020204" pitchFamily="34" charset="0"/>
                <a:cs typeface="Arial" panose="020B0604020202020204" pitchFamily="34" charset="0"/>
              </a:rPr>
              <a:t> </a:t>
            </a:r>
            <a:r>
              <a:rPr lang="en-US" altLang="zh-CN" sz="2200" b="1">
                <a:solidFill>
                  <a:srgbClr val="BF0000"/>
                </a:solidFill>
                <a:latin typeface="Arial" panose="020B0604020202020204" pitchFamily="34" charset="0"/>
                <a:ea typeface="Times New Roman"/>
                <a:cs typeface="Arial" panose="020B0604020202020204" pitchFamily="34" charset="0"/>
              </a:rPr>
              <a:t>Nguyên lý đặc</a:t>
            </a:r>
            <a:r>
              <a:rPr lang="en-US" altLang="zh-CN" sz="2200" b="1">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tả</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yêu</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cầu</a:t>
            </a:r>
          </a:p>
          <a:p>
            <a:pPr marL="571196" lvl="1" indent="-457200" hangingPunct="0">
              <a:lnSpc>
                <a:spcPct val="120000"/>
              </a:lnSpc>
              <a:spcBef>
                <a:spcPts val="600"/>
              </a:spcBef>
              <a:buAutoNum type="arabicPeriod"/>
            </a:pPr>
            <a:r>
              <a:rPr lang="vi-VN" altLang="zh-CN" sz="2000" spc="55">
                <a:solidFill>
                  <a:srgbClr val="000000"/>
                </a:solidFill>
                <a:latin typeface="Arial" panose="020B0604020202020204" pitchFamily="34" charset="0"/>
                <a:cs typeface="Arial" panose="020B0604020202020204" pitchFamily="34" charset="0"/>
              </a:rPr>
              <a:t>Phân tách chức năng với cài đặt: đặc tả là mô tả điều mong muốn</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chứ không phải cách thức thực hiện (cài đặt). Kết quả thu được theo dạng cái gì chứ</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không phải là thế nào.</a:t>
            </a:r>
            <a:endParaRPr lang="en-US" altLang="zh-CN" sz="2000" spc="55">
              <a:solidFill>
                <a:srgbClr val="000000"/>
              </a:solidFill>
              <a:latin typeface="Arial" panose="020B0604020202020204" pitchFamily="34" charset="0"/>
              <a:cs typeface="Arial" panose="020B0604020202020204" pitchFamily="34" charset="0"/>
            </a:endParaRPr>
          </a:p>
          <a:p>
            <a:pPr marL="571196" lvl="1" indent="-457200" hangingPunct="0">
              <a:lnSpc>
                <a:spcPct val="120000"/>
              </a:lnSpc>
              <a:spcBef>
                <a:spcPts val="600"/>
              </a:spcBef>
              <a:buAutoNum type="arabicPeriod"/>
            </a:pPr>
            <a:r>
              <a:rPr lang="vi-VN" altLang="zh-CN" sz="2000" spc="55">
                <a:solidFill>
                  <a:srgbClr val="000000"/>
                </a:solidFill>
                <a:latin typeface="Arial" panose="020B0604020202020204" pitchFamily="34" charset="0"/>
                <a:cs typeface="Arial" panose="020B0604020202020204" pitchFamily="34" charset="0"/>
              </a:rPr>
              <a:t>Cần tới ngôn ngữ đặc tả hệ thống hướng tiến trình: cần thiết đặc</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biệt trong trường hợp môi trường là động và sự thay đổi của nó ảnh hưởng tới hành vi</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của thực thể nào đó tương tác với môi trường nào đó</a:t>
            </a:r>
            <a:endParaRPr lang="en-US" altLang="zh-CN" sz="2000" spc="55">
              <a:solidFill>
                <a:srgbClr val="000000"/>
              </a:solidFill>
              <a:latin typeface="Arial" panose="020B0604020202020204" pitchFamily="34" charset="0"/>
              <a:cs typeface="Arial" panose="020B0604020202020204" pitchFamily="34" charset="0"/>
            </a:endParaRPr>
          </a:p>
          <a:p>
            <a:pPr marL="571196" lvl="1" indent="-457200" hangingPunct="0">
              <a:lnSpc>
                <a:spcPct val="120000"/>
              </a:lnSpc>
              <a:spcBef>
                <a:spcPts val="600"/>
              </a:spcBef>
              <a:buAutoNum type="arabicPeriod"/>
            </a:pPr>
            <a:r>
              <a:rPr lang="en-US" altLang="zh-CN" sz="2000" spc="55">
                <a:solidFill>
                  <a:srgbClr val="000000"/>
                </a:solidFill>
                <a:latin typeface="Arial" panose="020B0604020202020204" pitchFamily="34" charset="0"/>
                <a:cs typeface="Arial" panose="020B0604020202020204" pitchFamily="34" charset="0"/>
              </a:rPr>
              <a:t>Đặc tả phải bao gồm hệ thống có phần mềm là một thành phần</a:t>
            </a:r>
          </a:p>
          <a:p>
            <a:pPr marL="571196" lvl="1" indent="-457200" hangingPunct="0">
              <a:lnSpc>
                <a:spcPct val="120000"/>
              </a:lnSpc>
              <a:spcBef>
                <a:spcPts val="600"/>
              </a:spcBef>
              <a:buAutoNum type="arabicPeriod"/>
            </a:pPr>
            <a:r>
              <a:rPr lang="vi-VN" altLang="zh-CN" sz="2000" spc="55">
                <a:solidFill>
                  <a:srgbClr val="000000"/>
                </a:solidFill>
                <a:latin typeface="Arial" panose="020B0604020202020204" pitchFamily="34" charset="0"/>
                <a:cs typeface="Arial" panose="020B0604020202020204" pitchFamily="34" charset="0"/>
              </a:rPr>
              <a:t>Đặc tả phải bao gồm cả môi trường mà hệ thống vận hành</a:t>
            </a:r>
            <a:endParaRPr lang="en-US" altLang="zh-CN" sz="2000" spc="55">
              <a:solidFill>
                <a:srgbClr val="000000"/>
              </a:solidFill>
              <a:latin typeface="Arial" panose="020B0604020202020204" pitchFamily="34" charset="0"/>
              <a:cs typeface="Arial" panose="020B0604020202020204" pitchFamily="34" charset="0"/>
            </a:endParaRPr>
          </a:p>
          <a:p>
            <a:pPr marL="571196" lvl="1" indent="-457200" hangingPunct="0">
              <a:lnSpc>
                <a:spcPct val="120000"/>
              </a:lnSpc>
              <a:spcBef>
                <a:spcPts val="600"/>
              </a:spcBef>
              <a:buAutoNum type="arabicPeriod"/>
            </a:pPr>
            <a:r>
              <a:rPr lang="en-US" altLang="zh-CN" sz="2000" spc="55">
                <a:solidFill>
                  <a:srgbClr val="000000"/>
                </a:solidFill>
                <a:latin typeface="Arial" panose="020B0604020202020204" pitchFamily="34" charset="0"/>
                <a:cs typeface="Arial" panose="020B0604020202020204" pitchFamily="34" charset="0"/>
              </a:rPr>
              <a:t>Đặc tả hệ thống phải là một mô hình nhận thức: không phải là mô hình thiết kế hay cài đặt</a:t>
            </a:r>
            <a:endParaRPr lang="en-US" altLang="zh-CN" sz="2000" spc="55" dirty="0">
              <a:solidFill>
                <a:srgbClr val="000000"/>
              </a:solidFill>
              <a:latin typeface="Arial" panose="020B0604020202020204" pitchFamily="34" charset="0"/>
              <a:cs typeface="Arial" panose="020B0604020202020204" pitchFamily="34" charset="0"/>
            </a:endParaRPr>
          </a:p>
        </p:txBody>
      </p:sp>
      <p:sp>
        <p:nvSpPr>
          <p:cNvPr id="4" name="TextBox 6">
            <a:extLst>
              <a:ext uri="{FF2B5EF4-FFF2-40B4-BE49-F238E27FC236}">
                <a16:creationId xmlns:a16="http://schemas.microsoft.com/office/drawing/2014/main" id="{FE9FF351-CDEE-6D7A-B4BF-33B3EF941F5B}"/>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BA70B084-9DA4-D10A-695A-AEEE849BB3A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09625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0" y="0"/>
            <a:ext cx="9144000" cy="6858000"/>
          </a:xfrm>
          <a:prstGeom prst="rect">
            <a:avLst/>
          </a:prstGeom>
        </p:spPr>
      </p:pic>
      <p:sp>
        <p:nvSpPr>
          <p:cNvPr id="2" name="TextBox 3"/>
          <p:cNvSpPr txBox="1"/>
          <p:nvPr/>
        </p:nvSpPr>
        <p:spPr>
          <a:xfrm>
            <a:off x="1290722" y="496709"/>
            <a:ext cx="7334804" cy="4983416"/>
          </a:xfrm>
          <a:prstGeom prst="rect">
            <a:avLst/>
          </a:prstGeom>
          <a:noFill/>
        </p:spPr>
        <p:txBody>
          <a:bodyPr wrap="square" lIns="0" tIns="0" rIns="0" bIns="0" rtlCol="0">
            <a:spAutoFit/>
          </a:bodyPr>
          <a:lstStyle/>
          <a:p>
            <a:pPr marL="0" indent="1851405">
              <a:lnSpc>
                <a:spcPct val="100000"/>
              </a:lnSpc>
            </a:pPr>
            <a:r>
              <a:rPr lang="en-US" altLang="zh-CN" sz="3200" b="1">
                <a:solidFill>
                  <a:srgbClr val="FEFEFE"/>
                </a:solidFill>
                <a:latin typeface="Tahoma" panose="020B0604030504040204" pitchFamily="34" charset="0"/>
                <a:ea typeface="Tahoma" panose="020B0604030504040204" pitchFamily="34" charset="0"/>
                <a:cs typeface="Tahoma" panose="020B0604030504040204" pitchFamily="34" charset="0"/>
              </a:rPr>
              <a:t>CHƯƠNG 3</a:t>
            </a:r>
            <a:endParaRPr lang="en-US" altLang="zh-CN" sz="3200" b="1" dirty="0">
              <a:solidFill>
                <a:srgbClr val="FEFEFE"/>
              </a:solidFill>
              <a:latin typeface="Tahoma" panose="020B0604030504040204" pitchFamily="34" charset="0"/>
              <a:ea typeface="Tahoma" panose="020B0604030504040204" pitchFamily="34" charset="0"/>
              <a:cs typeface="Tahoma" panose="020B0604030504040204" pitchFamily="34" charset="0"/>
            </a:endParaRPr>
          </a:p>
          <a:p>
            <a:pPr>
              <a:lnSpc>
                <a:spcPts val="1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endParaRPr lang="en-US" sz="2000" b="1" kern="100">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r>
              <a:rPr lang="vi-VN"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rPr>
              <a:t>PHÂN TÍCH VÀ ĐẶC TẢ YÊU CẦU</a:t>
            </a:r>
            <a:endParaRPr lang="en-US"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r>
              <a:rPr lang="vi-VN"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rPr>
              <a:t> </a:t>
            </a:r>
            <a:endParaRPr lang="en-US" sz="2000" b="1" kern="10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3.1 Đánh giá yêu cầu</a:t>
            </a:r>
            <a:endParaRPr lang="en-US" sz="2400" kern="100">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r>
              <a:rPr lang="en-US" sz="2400" kern="100">
                <a:latin typeface="Tahoma" panose="020B0604030504040204" pitchFamily="34" charset="0"/>
                <a:ea typeface="Tahoma" panose="020B0604030504040204" pitchFamily="34" charset="0"/>
                <a:cs typeface="Tahoma" panose="020B0604030504040204" pitchFamily="34" charset="0"/>
              </a:rPr>
              <a:t>3.2 Phân tích yêu cầu</a:t>
            </a:r>
            <a:endParaRPr lang="vi-VN" sz="2400" kern="100">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3.</a:t>
            </a:r>
            <a:r>
              <a:rPr lang="en-US" sz="2400" kern="100">
                <a:effectLst/>
                <a:latin typeface="Tahoma" panose="020B0604030504040204" pitchFamily="34" charset="0"/>
                <a:ea typeface="Tahoma" panose="020B0604030504040204" pitchFamily="34" charset="0"/>
                <a:cs typeface="Tahoma" panose="020B0604030504040204" pitchFamily="34" charset="0"/>
              </a:rPr>
              <a:t>3</a:t>
            </a:r>
            <a:r>
              <a:rPr lang="vi-VN" sz="2400" kern="100">
                <a:effectLst/>
                <a:latin typeface="Tahoma" panose="020B0604030504040204" pitchFamily="34" charset="0"/>
                <a:ea typeface="Tahoma" panose="020B0604030504040204" pitchFamily="34" charset="0"/>
                <a:cs typeface="Tahoma" panose="020B0604030504040204" pitchFamily="34" charset="0"/>
              </a:rPr>
              <a:t> Đặc tả yêu cầu</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3.</a:t>
            </a:r>
            <a:r>
              <a:rPr lang="en-US" sz="2400" kern="100">
                <a:effectLst/>
                <a:latin typeface="Tahoma" panose="020B0604030504040204" pitchFamily="34" charset="0"/>
                <a:ea typeface="Tahoma" panose="020B0604030504040204" pitchFamily="34" charset="0"/>
                <a:cs typeface="Tahoma" panose="020B0604030504040204" pitchFamily="34" charset="0"/>
              </a:rPr>
              <a:t>4</a:t>
            </a:r>
            <a:r>
              <a:rPr lang="vi-VN" sz="2400" kern="100">
                <a:effectLst/>
                <a:latin typeface="Tahoma" panose="020B0604030504040204" pitchFamily="34" charset="0"/>
                <a:ea typeface="Tahoma" panose="020B0604030504040204" pitchFamily="34" charset="0"/>
                <a:cs typeface="Tahoma" panose="020B0604030504040204" pitchFamily="34" charset="0"/>
              </a:rPr>
              <a:t> Tài liệu yêu cầu</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3.</a:t>
            </a:r>
            <a:r>
              <a:rPr lang="en-US" sz="2400" kern="100">
                <a:effectLst/>
                <a:latin typeface="Tahoma" panose="020B0604030504040204" pitchFamily="34" charset="0"/>
                <a:ea typeface="Tahoma" panose="020B0604030504040204" pitchFamily="34" charset="0"/>
                <a:cs typeface="Tahoma" panose="020B0604030504040204" pitchFamily="34" charset="0"/>
              </a:rPr>
              <a:t>5 </a:t>
            </a:r>
            <a:r>
              <a:rPr lang="vi-VN" sz="2400" kern="100">
                <a:effectLst/>
                <a:latin typeface="Tahoma" panose="020B0604030504040204" pitchFamily="34" charset="0"/>
                <a:ea typeface="Tahoma" panose="020B0604030504040204" pitchFamily="34" charset="0"/>
                <a:cs typeface="Tahoma" panose="020B0604030504040204" pitchFamily="34" charset="0"/>
              </a:rPr>
              <a:t>Mô hình hóa yêu cầu</a:t>
            </a:r>
          </a:p>
          <a:p>
            <a:pPr algn="just">
              <a:spcBef>
                <a:spcPts val="300"/>
              </a:spcBef>
              <a:spcAft>
                <a:spcPts val="300"/>
              </a:spcAft>
            </a:pPr>
            <a:endParaRPr lang="vi-VN" sz="2400" kern="100">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endParaRPr lang="vi-VN" sz="2400" kern="100">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77">
            <a:extLst>
              <a:ext uri="{FF2B5EF4-FFF2-40B4-BE49-F238E27FC236}">
                <a16:creationId xmlns:a16="http://schemas.microsoft.com/office/drawing/2014/main" id="{91B4CFE1-8E74-A53D-C4AC-377D8FE0A8C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8"/>
          <p:cNvPicPr>
            <a:picLocks noChangeAspect="1"/>
          </p:cNvPicPr>
          <p:nvPr/>
        </p:nvPicPr>
        <p:blipFill>
          <a:blip r:embed="rId2"/>
          <a:stretch>
            <a:fillRect/>
          </a:stretch>
        </p:blipFill>
        <p:spPr>
          <a:xfrm>
            <a:off x="0" y="0"/>
            <a:ext cx="9144000" cy="6858000"/>
          </a:xfrm>
          <a:prstGeom prst="rect">
            <a:avLst/>
          </a:prstGeom>
        </p:spPr>
      </p:pic>
      <p:sp>
        <p:nvSpPr>
          <p:cNvPr id="2" name="TextBox 88"/>
          <p:cNvSpPr txBox="1"/>
          <p:nvPr/>
        </p:nvSpPr>
        <p:spPr>
          <a:xfrm>
            <a:off x="539998" y="1447615"/>
            <a:ext cx="8365138" cy="3859454"/>
          </a:xfrm>
          <a:prstGeom prst="rect">
            <a:avLst/>
          </a:prstGeom>
          <a:noFill/>
        </p:spPr>
        <p:txBody>
          <a:bodyPr wrap="square" lIns="0" tIns="0" rIns="0" bIns="0" rtlCol="0">
            <a:spAutoFit/>
          </a:bodyPr>
          <a:lstStyle/>
          <a:p>
            <a:pPr marL="0">
              <a:lnSpc>
                <a:spcPct val="100000"/>
              </a:lnSpc>
              <a:spcBef>
                <a:spcPts val="1200"/>
              </a:spcBef>
            </a:pPr>
            <a:r>
              <a:rPr lang="en-US" altLang="zh-CN" sz="2200" b="1">
                <a:solidFill>
                  <a:srgbClr val="BF0000"/>
                </a:solidFill>
                <a:latin typeface="Arial" panose="020B0604020202020204" pitchFamily="34" charset="0"/>
                <a:ea typeface="Times New Roman"/>
                <a:cs typeface="Arial" panose="020B0604020202020204" pitchFamily="34" charset="0"/>
              </a:rPr>
              <a:t>3.3.3.</a:t>
            </a:r>
            <a:r>
              <a:rPr lang="en-US" altLang="zh-CN" sz="2200" b="1">
                <a:solidFill>
                  <a:srgbClr val="BF0000"/>
                </a:solidFill>
                <a:latin typeface="Arial" panose="020B0604020202020204" pitchFamily="34" charset="0"/>
                <a:cs typeface="Arial" panose="020B0604020202020204" pitchFamily="34" charset="0"/>
              </a:rPr>
              <a:t> </a:t>
            </a:r>
            <a:r>
              <a:rPr lang="en-US" altLang="zh-CN" sz="2200" b="1">
                <a:solidFill>
                  <a:srgbClr val="BF0000"/>
                </a:solidFill>
                <a:latin typeface="Arial" panose="020B0604020202020204" pitchFamily="34" charset="0"/>
                <a:ea typeface="Times New Roman"/>
                <a:cs typeface="Arial" panose="020B0604020202020204" pitchFamily="34" charset="0"/>
              </a:rPr>
              <a:t>Nguyên lý đặc</a:t>
            </a:r>
            <a:r>
              <a:rPr lang="en-US" altLang="zh-CN" sz="2200" b="1">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tả</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yêu</a:t>
            </a:r>
            <a:r>
              <a:rPr lang="en-US" altLang="zh-CN" sz="2200" b="1" dirty="0">
                <a:solidFill>
                  <a:srgbClr val="BF0000"/>
                </a:solidFill>
                <a:latin typeface="Arial" panose="020B0604020202020204" pitchFamily="34" charset="0"/>
                <a:cs typeface="Arial" panose="020B0604020202020204" pitchFamily="34" charset="0"/>
              </a:rPr>
              <a:t> </a:t>
            </a:r>
            <a:r>
              <a:rPr lang="en-US" altLang="zh-CN" sz="2200" b="1" dirty="0">
                <a:solidFill>
                  <a:srgbClr val="BF0000"/>
                </a:solidFill>
                <a:latin typeface="Arial" panose="020B0604020202020204" pitchFamily="34" charset="0"/>
                <a:ea typeface="Times New Roman"/>
                <a:cs typeface="Arial" panose="020B0604020202020204" pitchFamily="34" charset="0"/>
              </a:rPr>
              <a:t>cầu</a:t>
            </a:r>
          </a:p>
          <a:p>
            <a:pPr marL="571196" lvl="1" indent="-457200" hangingPunct="0">
              <a:lnSpc>
                <a:spcPct val="120000"/>
              </a:lnSpc>
              <a:spcBef>
                <a:spcPts val="600"/>
              </a:spcBef>
              <a:buFont typeface="+mj-lt"/>
              <a:buAutoNum type="arabicPeriod" startAt="6"/>
            </a:pPr>
            <a:r>
              <a:rPr lang="vi-VN" altLang="zh-CN" sz="2000" spc="55">
                <a:solidFill>
                  <a:srgbClr val="000000"/>
                </a:solidFill>
                <a:latin typeface="Arial" panose="020B0604020202020204" pitchFamily="34" charset="0"/>
                <a:cs typeface="Arial" panose="020B0604020202020204" pitchFamily="34" charset="0"/>
              </a:rPr>
              <a:t>Đặc tả phải vận hành: phải đầy đủ và hình thức để có thể được</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dùng trong việc xác định liệu một cài đặt được đề nghị có thỏa mãn đặc tả trong những</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trường hợp kiểm thử tùy ý hay không.</a:t>
            </a:r>
          </a:p>
          <a:p>
            <a:pPr marL="571196" lvl="1" indent="-457200" hangingPunct="0">
              <a:lnSpc>
                <a:spcPct val="120000"/>
              </a:lnSpc>
              <a:spcBef>
                <a:spcPts val="600"/>
              </a:spcBef>
              <a:buFont typeface="+mj-lt"/>
              <a:buAutoNum type="arabicPeriod" startAt="6"/>
            </a:pPr>
            <a:r>
              <a:rPr lang="vi-VN" altLang="zh-CN" sz="2000" spc="55">
                <a:solidFill>
                  <a:srgbClr val="000000"/>
                </a:solidFill>
                <a:latin typeface="Arial" panose="020B0604020202020204" pitchFamily="34" charset="0"/>
                <a:cs typeface="Arial" panose="020B0604020202020204" pitchFamily="34" charset="0"/>
              </a:rPr>
              <a:t>Đặc tả hệ thống phải dung sai về tính không đầy đủ và tính nâng</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cao. Đặc tả không thể hoàn toàn đầy đủ do môi trường phức tạp</a:t>
            </a:r>
            <a:endParaRPr lang="en-US" altLang="zh-CN" sz="2000" spc="55">
              <a:solidFill>
                <a:srgbClr val="000000"/>
              </a:solidFill>
              <a:latin typeface="Arial" panose="020B0604020202020204" pitchFamily="34" charset="0"/>
              <a:cs typeface="Arial" panose="020B0604020202020204" pitchFamily="34" charset="0"/>
            </a:endParaRPr>
          </a:p>
          <a:p>
            <a:pPr marL="571196" lvl="1" indent="-457200" hangingPunct="0">
              <a:lnSpc>
                <a:spcPct val="120000"/>
              </a:lnSpc>
              <a:spcBef>
                <a:spcPts val="600"/>
              </a:spcBef>
              <a:buFont typeface="+mj-lt"/>
              <a:buAutoNum type="arabicPeriod" startAt="6"/>
            </a:pPr>
            <a:r>
              <a:rPr lang="vi-VN" altLang="zh-CN" sz="2000" spc="55">
                <a:solidFill>
                  <a:srgbClr val="000000"/>
                </a:solidFill>
                <a:latin typeface="Arial" panose="020B0604020202020204" pitchFamily="34" charset="0"/>
                <a:cs typeface="Arial" panose="020B0604020202020204" pitchFamily="34" charset="0"/>
              </a:rPr>
              <a:t>Đặc tả phải được cục bộ hóa và được ghép lỏng lẻo: Đặc tả làm</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cơ sở cho thiết kế và cài đặt, không phải tĩnh mà là một sự vật động, đang trải qua thay</a:t>
            </a:r>
            <a:r>
              <a:rPr lang="en-US" altLang="zh-CN" sz="2000" spc="55">
                <a:solidFill>
                  <a:srgbClr val="000000"/>
                </a:solidFill>
                <a:latin typeface="Arial" panose="020B0604020202020204" pitchFamily="34" charset="0"/>
                <a:cs typeface="Arial" panose="020B0604020202020204" pitchFamily="34" charset="0"/>
              </a:rPr>
              <a:t> </a:t>
            </a:r>
            <a:r>
              <a:rPr lang="vi-VN" altLang="zh-CN" sz="2000" spc="55">
                <a:solidFill>
                  <a:srgbClr val="000000"/>
                </a:solidFill>
                <a:latin typeface="Arial" panose="020B0604020202020204" pitchFamily="34" charset="0"/>
                <a:cs typeface="Arial" panose="020B0604020202020204" pitchFamily="34" charset="0"/>
              </a:rPr>
              <a:t>đổi đáng kể nên nội dung và cấu trúc phải phù hợp</a:t>
            </a:r>
            <a:endParaRPr lang="en-US" altLang="zh-CN" sz="2000" spc="55" dirty="0">
              <a:solidFill>
                <a:srgbClr val="000000"/>
              </a:solidFill>
              <a:latin typeface="Arial" panose="020B0604020202020204" pitchFamily="34" charset="0"/>
              <a:cs typeface="Arial" panose="020B0604020202020204" pitchFamily="34" charset="0"/>
            </a:endParaRPr>
          </a:p>
        </p:txBody>
      </p:sp>
      <p:sp>
        <p:nvSpPr>
          <p:cNvPr id="4" name="TextBox 6">
            <a:extLst>
              <a:ext uri="{FF2B5EF4-FFF2-40B4-BE49-F238E27FC236}">
                <a16:creationId xmlns:a16="http://schemas.microsoft.com/office/drawing/2014/main" id="{FE9FF351-CDEE-6D7A-B4BF-33B3EF941F5B}"/>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F77CB822-46A1-E358-6C31-34E8FAD5FA8A}"/>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59729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1"/>
          <p:cNvPicPr>
            <a:picLocks noChangeAspect="1"/>
          </p:cNvPicPr>
          <p:nvPr/>
        </p:nvPicPr>
        <p:blipFill>
          <a:blip r:embed="rId2"/>
          <a:stretch>
            <a:fillRect/>
          </a:stretch>
        </p:blipFill>
        <p:spPr>
          <a:xfrm>
            <a:off x="0" y="0"/>
            <a:ext cx="9144000" cy="6858000"/>
          </a:xfrm>
          <a:prstGeom prst="rect">
            <a:avLst/>
          </a:prstGeom>
        </p:spPr>
      </p:pic>
      <p:sp>
        <p:nvSpPr>
          <p:cNvPr id="2" name="TextBox 91"/>
          <p:cNvSpPr txBox="1"/>
          <p:nvPr/>
        </p:nvSpPr>
        <p:spPr>
          <a:xfrm>
            <a:off x="624840" y="1524175"/>
            <a:ext cx="7501359" cy="4429418"/>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3.3.3</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Cách</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thức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tiến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hành</a:t>
            </a:r>
          </a:p>
          <a:p>
            <a:pPr>
              <a:lnSpc>
                <a:spcPts val="1000"/>
              </a:lnSpc>
            </a:pPr>
            <a:endParaRPr lang="en-US" dirty="0"/>
          </a:p>
          <a:p>
            <a:pPr>
              <a:lnSpc>
                <a:spcPts val="1800"/>
              </a:lnSpc>
            </a:pPr>
            <a:endParaRPr lang="en-US" dirty="0"/>
          </a:p>
          <a:p>
            <a:pPr marL="0" indent="1665097">
              <a:lnSpc>
                <a:spcPct val="100000"/>
              </a:lnSpc>
            </a:pPr>
            <a:r>
              <a:rPr lang="en-US" altLang="zh-CN" sz="2400" b="1">
                <a:solidFill>
                  <a:srgbClr val="000000"/>
                </a:solidFill>
                <a:latin typeface="Times New Roman"/>
                <a:ea typeface="Times New Roman"/>
              </a:rPr>
              <a:t>Khảo</a:t>
            </a:r>
            <a:r>
              <a:rPr lang="en-US" altLang="zh-CN" sz="2400" b="1">
                <a:solidFill>
                  <a:srgbClr val="000000"/>
                </a:solidFill>
                <a:latin typeface="Times New Roman"/>
                <a:cs typeface="Times New Roman"/>
              </a:rPr>
              <a:t> </a:t>
            </a:r>
            <a:r>
              <a:rPr lang="en-US" altLang="zh-CN" sz="2400" b="1" spc="-5" dirty="0">
                <a:solidFill>
                  <a:srgbClr val="000000"/>
                </a:solidFill>
                <a:latin typeface="Times New Roman"/>
                <a:ea typeface="Times New Roman"/>
              </a:rPr>
              <a:t>sát</a:t>
            </a:r>
          </a:p>
          <a:p>
            <a:pPr marL="0" indent="1572133">
              <a:lnSpc>
                <a:spcPct val="100000"/>
              </a:lnSpc>
            </a:pPr>
            <a:r>
              <a:rPr lang="en-US" altLang="zh-CN" sz="2400" b="1" dirty="0">
                <a:solidFill>
                  <a:srgbClr val="000000"/>
                </a:solidFill>
                <a:latin typeface="Times New Roman"/>
                <a:ea typeface="Times New Roman"/>
              </a:rPr>
              <a:t>hiện</a:t>
            </a:r>
            <a:r>
              <a:rPr lang="en-US" altLang="zh-CN" sz="2400" b="1" spc="-10" dirty="0">
                <a:solidFill>
                  <a:srgbClr val="000000"/>
                </a:solidFill>
                <a:latin typeface="Times New Roman"/>
                <a:cs typeface="Times New Roman"/>
              </a:rPr>
              <a:t> </a:t>
            </a:r>
            <a:r>
              <a:rPr lang="en-US" altLang="zh-CN" sz="2400" b="1" dirty="0">
                <a:solidFill>
                  <a:srgbClr val="000000"/>
                </a:solidFill>
                <a:latin typeface="Times New Roman"/>
                <a:ea typeface="Times New Roman"/>
              </a:rPr>
              <a:t>trạng</a:t>
            </a:r>
          </a:p>
          <a:p>
            <a:pPr>
              <a:lnSpc>
                <a:spcPts val="1000"/>
              </a:lnSpc>
            </a:pPr>
            <a:endParaRPr lang="en-US" dirty="0"/>
          </a:p>
          <a:p>
            <a:pPr>
              <a:lnSpc>
                <a:spcPts val="1000"/>
              </a:lnSpc>
            </a:pPr>
            <a:endParaRPr lang="en-US" dirty="0"/>
          </a:p>
          <a:p>
            <a:pPr>
              <a:lnSpc>
                <a:spcPts val="1000"/>
              </a:lnSpc>
            </a:pPr>
            <a:endParaRPr lang="en-US" dirty="0"/>
          </a:p>
          <a:p>
            <a:pPr>
              <a:lnSpc>
                <a:spcPts val="1275"/>
              </a:lnSpc>
            </a:pPr>
            <a:endParaRPr lang="en-US" dirty="0"/>
          </a:p>
          <a:p>
            <a:pPr marL="0" indent="2468626">
              <a:lnSpc>
                <a:spcPct val="100000"/>
              </a:lnSpc>
            </a:pPr>
            <a:r>
              <a:rPr lang="en-US" altLang="zh-CN" sz="2400" b="1" dirty="0">
                <a:solidFill>
                  <a:srgbClr val="000000"/>
                </a:solidFill>
                <a:latin typeface="Times New Roman"/>
                <a:ea typeface="Times New Roman"/>
              </a:rPr>
              <a:t>Lập</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danh</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sách</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các</a:t>
            </a:r>
            <a:r>
              <a:rPr lang="en-US" altLang="zh-CN" sz="2400" b="1" spc="-20" dirty="0">
                <a:solidFill>
                  <a:srgbClr val="000000"/>
                </a:solidFill>
                <a:latin typeface="Times New Roman"/>
                <a:cs typeface="Times New Roman"/>
              </a:rPr>
              <a:t> </a:t>
            </a:r>
            <a:r>
              <a:rPr lang="en-US" altLang="zh-CN" sz="2400" b="1" dirty="0">
                <a:solidFill>
                  <a:srgbClr val="000000"/>
                </a:solidFill>
                <a:latin typeface="Times New Roman"/>
                <a:ea typeface="Times New Roman"/>
              </a:rPr>
              <a:t>yêu</a:t>
            </a:r>
          </a:p>
          <a:p>
            <a:pPr marL="0" indent="2985262">
              <a:lnSpc>
                <a:spcPct val="100000"/>
              </a:lnSpc>
            </a:pPr>
            <a:r>
              <a:rPr lang="en-US" altLang="zh-CN" sz="2400" b="1" dirty="0">
                <a:solidFill>
                  <a:srgbClr val="000000"/>
                </a:solidFill>
                <a:latin typeface="Times New Roman"/>
                <a:ea typeface="Times New Roman"/>
              </a:rPr>
              <a:t>cầu</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phần</a:t>
            </a:r>
            <a:r>
              <a:rPr lang="en-US" altLang="zh-CN" sz="2400" b="1" spc="-10" dirty="0">
                <a:solidFill>
                  <a:srgbClr val="000000"/>
                </a:solidFill>
                <a:latin typeface="Times New Roman"/>
                <a:cs typeface="Times New Roman"/>
              </a:rPr>
              <a:t> </a:t>
            </a:r>
            <a:r>
              <a:rPr lang="en-US" altLang="zh-CN" sz="2400" b="1" dirty="0">
                <a:solidFill>
                  <a:srgbClr val="000000"/>
                </a:solidFill>
                <a:latin typeface="Times New Roman"/>
                <a:ea typeface="Times New Roman"/>
              </a:rPr>
              <a:t>mềm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45"/>
              </a:lnSpc>
            </a:pPr>
            <a:endParaRPr lang="en-US" dirty="0"/>
          </a:p>
          <a:p>
            <a:pPr marL="0" indent="4968239" algn="ctr">
              <a:lnSpc>
                <a:spcPct val="100000"/>
              </a:lnSpc>
            </a:pPr>
            <a:r>
              <a:rPr lang="en-US" altLang="zh-CN" sz="2400" b="1" dirty="0">
                <a:solidFill>
                  <a:srgbClr val="000000"/>
                </a:solidFill>
                <a:latin typeface="Times New Roman"/>
                <a:ea typeface="Times New Roman"/>
              </a:rPr>
              <a:t>Lập</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sơ</a:t>
            </a:r>
            <a:r>
              <a:rPr lang="en-US" altLang="zh-CN" sz="2400" b="1" dirty="0">
                <a:solidFill>
                  <a:srgbClr val="000000"/>
                </a:solidFill>
                <a:latin typeface="Times New Roman"/>
                <a:cs typeface="Times New Roman"/>
              </a:rPr>
              <a:t> </a:t>
            </a:r>
            <a:r>
              <a:rPr lang="en-US" altLang="zh-CN" sz="2400" b="1">
                <a:solidFill>
                  <a:srgbClr val="000000"/>
                </a:solidFill>
                <a:latin typeface="Times New Roman"/>
                <a:ea typeface="Times New Roman"/>
              </a:rPr>
              <a:t>đồ</a:t>
            </a:r>
            <a:r>
              <a:rPr lang="en-US" altLang="zh-CN" sz="2400" b="1">
                <a:solidFill>
                  <a:srgbClr val="000000"/>
                </a:solidFill>
                <a:latin typeface="Times New Roman"/>
                <a:cs typeface="Times New Roman"/>
              </a:rPr>
              <a:t> </a:t>
            </a:r>
            <a:r>
              <a:rPr lang="en-US" altLang="zh-CN" sz="2400" b="1">
                <a:solidFill>
                  <a:srgbClr val="000000"/>
                </a:solidFill>
                <a:latin typeface="Times New Roman"/>
                <a:ea typeface="Times New Roman"/>
              </a:rPr>
              <a:t>luồng</a:t>
            </a:r>
          </a:p>
          <a:p>
            <a:pPr marL="0" indent="4968239" algn="ctr">
              <a:lnSpc>
                <a:spcPct val="100000"/>
              </a:lnSpc>
            </a:pPr>
            <a:r>
              <a:rPr lang="en-US" altLang="zh-CN" sz="2400" b="1" spc="-15">
                <a:solidFill>
                  <a:srgbClr val="000000"/>
                </a:solidFill>
                <a:latin typeface="Times New Roman"/>
                <a:cs typeface="Times New Roman"/>
              </a:rPr>
              <a:t> </a:t>
            </a:r>
            <a:r>
              <a:rPr lang="en-US" altLang="zh-CN" sz="2400" b="1">
                <a:solidFill>
                  <a:srgbClr val="000000"/>
                </a:solidFill>
                <a:latin typeface="Times New Roman"/>
                <a:ea typeface="Times New Roman"/>
              </a:rPr>
              <a:t>dữ </a:t>
            </a:r>
            <a:r>
              <a:rPr lang="en-US" altLang="zh-CN" sz="2400" b="1" spc="-5">
                <a:solidFill>
                  <a:srgbClr val="000000"/>
                </a:solidFill>
                <a:latin typeface="Times New Roman"/>
                <a:ea typeface="Times New Roman"/>
              </a:rPr>
              <a:t>l</a:t>
            </a:r>
            <a:r>
              <a:rPr lang="en-US" altLang="zh-CN" sz="2400" b="1">
                <a:solidFill>
                  <a:srgbClr val="000000"/>
                </a:solidFill>
                <a:latin typeface="Times New Roman"/>
                <a:ea typeface="Times New Roman"/>
              </a:rPr>
              <a:t>iệu</a:t>
            </a:r>
            <a:endParaRPr lang="en-US" altLang="zh-CN" sz="2400" b="1" dirty="0">
              <a:solidFill>
                <a:srgbClr val="000000"/>
              </a:solidFill>
              <a:latin typeface="Times New Roman"/>
              <a:ea typeface="Times New Roman"/>
            </a:endParaRPr>
          </a:p>
        </p:txBody>
      </p:sp>
      <p:sp>
        <p:nvSpPr>
          <p:cNvPr id="4" name="TextBox 6">
            <a:extLst>
              <a:ext uri="{FF2B5EF4-FFF2-40B4-BE49-F238E27FC236}">
                <a16:creationId xmlns:a16="http://schemas.microsoft.com/office/drawing/2014/main" id="{20A4AC7D-F4A7-0D0B-EB3B-9394476B2858}"/>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1773F626-482D-F728-9826-EF5C1E76838A}"/>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4"/>
          <p:cNvPicPr>
            <a:picLocks noChangeAspect="1"/>
          </p:cNvPicPr>
          <p:nvPr/>
        </p:nvPicPr>
        <p:blipFill>
          <a:blip r:embed="rId2"/>
          <a:stretch>
            <a:fillRect/>
          </a:stretch>
        </p:blipFill>
        <p:spPr>
          <a:xfrm>
            <a:off x="0" y="0"/>
            <a:ext cx="9144000" cy="6858000"/>
          </a:xfrm>
          <a:prstGeom prst="rect">
            <a:avLst/>
          </a:prstGeom>
        </p:spPr>
      </p:pic>
      <p:sp>
        <p:nvSpPr>
          <p:cNvPr id="2" name="TextBox 94"/>
          <p:cNvSpPr txBox="1"/>
          <p:nvPr/>
        </p:nvSpPr>
        <p:spPr>
          <a:xfrm>
            <a:off x="624840" y="1447616"/>
            <a:ext cx="8092705" cy="2046714"/>
          </a:xfrm>
          <a:prstGeom prst="rect">
            <a:avLst/>
          </a:prstGeom>
          <a:noFill/>
        </p:spPr>
        <p:txBody>
          <a:bodyPr wrap="square" lIns="0" tIns="0" rIns="0" bIns="0" rtlCol="0">
            <a:spAutoFit/>
          </a:bodyPr>
          <a:lstStyle/>
          <a:p>
            <a:r>
              <a:rPr lang="en-US" altLang="zh-CN" sz="2800" b="1">
                <a:solidFill>
                  <a:srgbClr val="BF0000"/>
                </a:solidFill>
                <a:latin typeface="Times New Roman"/>
                <a:ea typeface="Times New Roman"/>
              </a:rPr>
              <a:t>3.3.3.</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Cách</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thức</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tiến</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hành</a:t>
            </a:r>
          </a:p>
          <a:p>
            <a:pPr marL="0">
              <a:lnSpc>
                <a:spcPct val="100000"/>
              </a:lnSpc>
            </a:pPr>
            <a:endParaRPr lang="en-US" altLang="zh-CN" sz="2000" b="1">
              <a:solidFill>
                <a:srgbClr val="BF0000"/>
              </a:solidFill>
              <a:latin typeface="Arial" panose="020B0604020202020204" pitchFamily="34" charset="0"/>
              <a:ea typeface="Times New Roman"/>
              <a:cs typeface="Arial" panose="020B0604020202020204" pitchFamily="34" charset="0"/>
            </a:endParaRPr>
          </a:p>
          <a:p>
            <a:pPr marL="0">
              <a:lnSpc>
                <a:spcPct val="100000"/>
              </a:lnSpc>
            </a:pPr>
            <a:r>
              <a:rPr lang="en-US" altLang="zh-CN" sz="2000" b="1">
                <a:solidFill>
                  <a:srgbClr val="0000CC"/>
                </a:solidFill>
                <a:latin typeface="Arial" panose="020B0604020202020204" pitchFamily="34" charset="0"/>
                <a:ea typeface="Times New Roman"/>
                <a:cs typeface="Arial" panose="020B0604020202020204" pitchFamily="34" charset="0"/>
              </a:rPr>
              <a:t>a.</a:t>
            </a:r>
            <a:r>
              <a:rPr lang="en-US" altLang="zh-CN" sz="2000" b="1">
                <a:solidFill>
                  <a:srgbClr val="0000CC"/>
                </a:solidFill>
                <a:latin typeface="Arial" panose="020B0604020202020204" pitchFamily="34" charset="0"/>
                <a:cs typeface="Arial" panose="020B0604020202020204" pitchFamily="34" charset="0"/>
              </a:rPr>
              <a:t> </a:t>
            </a:r>
            <a:r>
              <a:rPr lang="en-US" altLang="zh-CN" sz="2000" b="1" spc="89">
                <a:solidFill>
                  <a:srgbClr val="0000CC"/>
                </a:solidFill>
                <a:latin typeface="Arial" panose="020B0604020202020204" pitchFamily="34" charset="0"/>
                <a:ea typeface="Times New Roman"/>
                <a:cs typeface="Arial" panose="020B0604020202020204" pitchFamily="34" charset="0"/>
              </a:rPr>
              <a:t>Khảo</a:t>
            </a:r>
            <a:r>
              <a:rPr lang="en-US" altLang="zh-CN" sz="2000" b="1" spc="40">
                <a:solidFill>
                  <a:srgbClr val="0000CC"/>
                </a:solidFill>
                <a:latin typeface="Arial" panose="020B0604020202020204" pitchFamily="34" charset="0"/>
                <a:cs typeface="Arial" panose="020B0604020202020204" pitchFamily="34" charset="0"/>
              </a:rPr>
              <a:t> </a:t>
            </a:r>
            <a:r>
              <a:rPr lang="en-US" altLang="zh-CN" sz="2000" b="1" spc="60">
                <a:solidFill>
                  <a:srgbClr val="0000CC"/>
                </a:solidFill>
                <a:latin typeface="Arial" panose="020B0604020202020204" pitchFamily="34" charset="0"/>
                <a:ea typeface="Times New Roman"/>
                <a:cs typeface="Arial" panose="020B0604020202020204" pitchFamily="34" charset="0"/>
              </a:rPr>
              <a:t>sát</a:t>
            </a:r>
            <a:r>
              <a:rPr lang="en-US" altLang="zh-CN" sz="2000" b="1" spc="40">
                <a:solidFill>
                  <a:srgbClr val="0000CC"/>
                </a:solidFill>
                <a:latin typeface="Arial" panose="020B0604020202020204" pitchFamily="34" charset="0"/>
                <a:cs typeface="Arial" panose="020B0604020202020204" pitchFamily="34" charset="0"/>
              </a:rPr>
              <a:t> </a:t>
            </a:r>
            <a:r>
              <a:rPr lang="en-US" altLang="zh-CN" sz="2000" b="1" spc="69">
                <a:solidFill>
                  <a:srgbClr val="0000CC"/>
                </a:solidFill>
                <a:latin typeface="Arial" panose="020B0604020202020204" pitchFamily="34" charset="0"/>
                <a:ea typeface="Times New Roman"/>
                <a:cs typeface="Arial" panose="020B0604020202020204" pitchFamily="34" charset="0"/>
              </a:rPr>
              <a:t>hiện</a:t>
            </a:r>
            <a:r>
              <a:rPr lang="en-US" altLang="zh-CN" sz="2000" b="1" spc="44">
                <a:solidFill>
                  <a:srgbClr val="0000CC"/>
                </a:solidFill>
                <a:latin typeface="Arial" panose="020B0604020202020204" pitchFamily="34" charset="0"/>
                <a:cs typeface="Arial" panose="020B0604020202020204" pitchFamily="34" charset="0"/>
              </a:rPr>
              <a:t> </a:t>
            </a:r>
            <a:r>
              <a:rPr lang="en-US" altLang="zh-CN" sz="2000" b="1" spc="64">
                <a:solidFill>
                  <a:srgbClr val="0000CC"/>
                </a:solidFill>
                <a:latin typeface="Arial" panose="020B0604020202020204" pitchFamily="34" charset="0"/>
                <a:ea typeface="Times New Roman"/>
                <a:cs typeface="Arial" panose="020B0604020202020204" pitchFamily="34" charset="0"/>
              </a:rPr>
              <a:t>trạng</a:t>
            </a:r>
            <a:r>
              <a:rPr lang="en-US" altLang="zh-CN" sz="2000" spc="40">
                <a:solidFill>
                  <a:srgbClr val="0000CC"/>
                </a:solidFill>
                <a:latin typeface="Arial" panose="020B0604020202020204" pitchFamily="34" charset="0"/>
                <a:cs typeface="Arial" panose="020B0604020202020204" pitchFamily="34" charset="0"/>
              </a:rPr>
              <a:t> </a:t>
            </a:r>
            <a:r>
              <a:rPr lang="en-US" altLang="zh-CN" sz="2000" b="1">
                <a:solidFill>
                  <a:srgbClr val="0000CC"/>
                </a:solidFill>
                <a:latin typeface="Arial" panose="020B0604020202020204" pitchFamily="34" charset="0"/>
                <a:ea typeface="Times New Roman"/>
                <a:cs typeface="Arial" panose="020B0604020202020204" pitchFamily="34" charset="0"/>
              </a:rPr>
              <a:t>:</a:t>
            </a:r>
            <a:endParaRPr lang="en-US" altLang="zh-CN" sz="2000" b="1" dirty="0">
              <a:solidFill>
                <a:srgbClr val="0000CC"/>
              </a:solidFill>
              <a:latin typeface="Arial" panose="020B0604020202020204" pitchFamily="34" charset="0"/>
              <a:ea typeface="Times New Roman"/>
              <a:cs typeface="Arial" panose="020B0604020202020204" pitchFamily="34" charset="0"/>
            </a:endParaRPr>
          </a:p>
          <a:p>
            <a:pPr>
              <a:lnSpc>
                <a:spcPts val="1560"/>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spc="55" dirty="0">
                <a:solidFill>
                  <a:srgbClr val="000000"/>
                </a:solidFill>
                <a:latin typeface="Arial" panose="020B0604020202020204" pitchFamily="34" charset="0"/>
                <a:ea typeface="Times New Roman"/>
                <a:cs typeface="Arial" panose="020B0604020202020204" pitchFamily="34" charset="0"/>
              </a:rPr>
              <a:t>•</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100">
                <a:solidFill>
                  <a:srgbClr val="000000"/>
                </a:solidFill>
                <a:latin typeface="Arial" panose="020B0604020202020204" pitchFamily="34" charset="0"/>
                <a:ea typeface="Times New Roman"/>
                <a:cs typeface="Arial" panose="020B0604020202020204" pitchFamily="34" charset="0"/>
              </a:rPr>
              <a:t>Mục</a:t>
            </a:r>
            <a:r>
              <a:rPr lang="en-US" altLang="zh-CN" sz="2000" spc="40">
                <a:solidFill>
                  <a:srgbClr val="000000"/>
                </a:solidFill>
                <a:latin typeface="Arial" panose="020B0604020202020204" pitchFamily="34" charset="0"/>
                <a:cs typeface="Arial" panose="020B0604020202020204" pitchFamily="34" charset="0"/>
              </a:rPr>
              <a:t> </a:t>
            </a:r>
            <a:r>
              <a:rPr lang="en-US" altLang="zh-CN" sz="2000" spc="60">
                <a:solidFill>
                  <a:srgbClr val="000000"/>
                </a:solidFill>
                <a:latin typeface="Arial" panose="020B0604020202020204" pitchFamily="34" charset="0"/>
                <a:ea typeface="Times New Roman"/>
                <a:cs typeface="Arial" panose="020B0604020202020204" pitchFamily="34" charset="0"/>
              </a:rPr>
              <a:t>tiêu:T</a:t>
            </a:r>
            <a:r>
              <a:rPr lang="en-US" altLang="zh-CN" sz="2000" spc="75">
                <a:solidFill>
                  <a:srgbClr val="000000"/>
                </a:solidFill>
                <a:latin typeface="Arial" panose="020B0604020202020204" pitchFamily="34" charset="0"/>
                <a:ea typeface="Times New Roman"/>
                <a:cs typeface="Arial" panose="020B0604020202020204" pitchFamily="34" charset="0"/>
              </a:rPr>
              <a:t>ìm</a:t>
            </a:r>
            <a:r>
              <a:rPr lang="en-US" altLang="zh-CN" sz="2000" spc="40">
                <a:solidFill>
                  <a:srgbClr val="000000"/>
                </a:solidFill>
                <a:latin typeface="Arial" panose="020B0604020202020204" pitchFamily="34" charset="0"/>
                <a:cs typeface="Arial" panose="020B0604020202020204" pitchFamily="34" charset="0"/>
              </a:rPr>
              <a:t> </a:t>
            </a:r>
            <a:r>
              <a:rPr lang="en-US" altLang="zh-CN" sz="2000" spc="69" dirty="0">
                <a:solidFill>
                  <a:srgbClr val="000000"/>
                </a:solidFill>
                <a:latin typeface="Arial" panose="020B0604020202020204" pitchFamily="34" charset="0"/>
                <a:ea typeface="Times New Roman"/>
                <a:cs typeface="Arial" panose="020B0604020202020204" pitchFamily="34" charset="0"/>
              </a:rPr>
              <a:t>hiểu</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về</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4" dirty="0">
                <a:solidFill>
                  <a:srgbClr val="000000"/>
                </a:solidFill>
                <a:latin typeface="Arial" panose="020B0604020202020204" pitchFamily="34" charset="0"/>
                <a:ea typeface="Times New Roman"/>
                <a:cs typeface="Arial" panose="020B0604020202020204" pitchFamily="34" charset="0"/>
              </a:rPr>
              <a:t>thế</a:t>
            </a:r>
            <a:r>
              <a:rPr lang="en-US" altLang="zh-CN" sz="2000" spc="40" dirty="0">
                <a:solidFill>
                  <a:srgbClr val="000000"/>
                </a:solidFill>
                <a:latin typeface="Arial" panose="020B0604020202020204" pitchFamily="34" charset="0"/>
                <a:cs typeface="Arial" panose="020B0604020202020204" pitchFamily="34" charset="0"/>
              </a:rPr>
              <a:t> </a:t>
            </a:r>
            <a:r>
              <a:rPr lang="en-US" altLang="zh-CN" sz="2000" spc="64">
                <a:solidFill>
                  <a:srgbClr val="000000"/>
                </a:solidFill>
                <a:latin typeface="Arial" panose="020B0604020202020204" pitchFamily="34" charset="0"/>
                <a:ea typeface="Times New Roman"/>
                <a:cs typeface="Arial" panose="020B0604020202020204" pitchFamily="34" charset="0"/>
              </a:rPr>
              <a:t>giới</a:t>
            </a:r>
            <a:r>
              <a:rPr lang="en-US" altLang="zh-CN" sz="2000" spc="40">
                <a:solidFill>
                  <a:srgbClr val="000000"/>
                </a:solidFill>
                <a:latin typeface="Arial" panose="020B0604020202020204" pitchFamily="34" charset="0"/>
                <a:cs typeface="Arial" panose="020B0604020202020204" pitchFamily="34" charset="0"/>
              </a:rPr>
              <a:t> </a:t>
            </a:r>
            <a:r>
              <a:rPr lang="en-US" altLang="zh-CN" sz="2000" spc="75">
                <a:solidFill>
                  <a:srgbClr val="000000"/>
                </a:solidFill>
                <a:latin typeface="Arial" panose="020B0604020202020204" pitchFamily="34" charset="0"/>
                <a:ea typeface="Times New Roman"/>
                <a:cs typeface="Arial" panose="020B0604020202020204" pitchFamily="34" charset="0"/>
              </a:rPr>
              <a:t>thực </a:t>
            </a:r>
            <a:r>
              <a:rPr lang="en-US" altLang="zh-CN" sz="2000">
                <a:solidFill>
                  <a:srgbClr val="000000"/>
                </a:solidFill>
                <a:latin typeface="Arial" panose="020B0604020202020204" pitchFamily="34" charset="0"/>
                <a:ea typeface="Times New Roman"/>
                <a:cs typeface="Arial" panose="020B0604020202020204" pitchFamily="34" charset="0"/>
              </a:rPr>
              <a:t>liên</a:t>
            </a:r>
            <a:r>
              <a:rPr lang="en-US" altLang="zh-CN" sz="200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quan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đến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phần</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mềm</a:t>
            </a:r>
          </a:p>
          <a:p>
            <a:pPr>
              <a:lnSpc>
                <a:spcPts val="1439"/>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hiện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trạng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cần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khảo</a:t>
            </a:r>
            <a:r>
              <a:rPr lang="en-US" altLang="zh-CN" sz="2000" spc="3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sát:</a:t>
            </a:r>
          </a:p>
        </p:txBody>
      </p:sp>
      <p:sp>
        <p:nvSpPr>
          <p:cNvPr id="95" name="TextBox 95"/>
          <p:cNvSpPr txBox="1"/>
          <p:nvPr/>
        </p:nvSpPr>
        <p:spPr>
          <a:xfrm>
            <a:off x="1445225" y="3695666"/>
            <a:ext cx="3032507" cy="1263872"/>
          </a:xfrm>
          <a:prstGeom prst="rect">
            <a:avLst/>
          </a:prstGeom>
          <a:noFill/>
        </p:spPr>
        <p:txBody>
          <a:bodyPr wrap="square" lIns="0" tIns="0" rIns="0" bIns="0" rtlCol="0">
            <a:spAutoFit/>
          </a:bodyPr>
          <a:lstStyle/>
          <a:p>
            <a:pPr marL="0">
              <a:lnSpc>
                <a:spcPct val="100000"/>
              </a:lnSpc>
            </a:pP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Hiện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trạng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nghiệp</a:t>
            </a:r>
            <a:r>
              <a:rPr lang="en-US" altLang="zh-CN" sz="2000" spc="-3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vụ</a:t>
            </a:r>
          </a:p>
          <a:p>
            <a:pPr>
              <a:lnSpc>
                <a:spcPts val="719"/>
              </a:lnSpc>
            </a:pPr>
            <a:endParaRPr lang="en-US" sz="2000" dirty="0">
              <a:latin typeface="Arial" panose="020B0604020202020204" pitchFamily="34" charset="0"/>
              <a:cs typeface="Arial" panose="020B0604020202020204" pitchFamily="34" charset="0"/>
            </a:endParaRPr>
          </a:p>
          <a:p>
            <a:pPr marL="0" hangingPunct="0">
              <a:lnSpc>
                <a:spcPct val="150000"/>
              </a:lnSpc>
            </a:pP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Hiện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trạng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tổ</a:t>
            </a:r>
            <a:r>
              <a:rPr lang="en-US" altLang="zh-CN" sz="2000" spc="-6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chức</a:t>
            </a:r>
            <a:r>
              <a:rPr lang="en-US" altLang="zh-CN" sz="2000" dirty="0">
                <a:solidFill>
                  <a:srgbClr val="000000"/>
                </a:solidFill>
                <a:latin typeface="Arial" panose="020B0604020202020204" pitchFamily="34" charset="0"/>
                <a:cs typeface="Arial" panose="020B0604020202020204" pitchFamily="34" charset="0"/>
              </a:rPr>
              <a:t> </a:t>
            </a:r>
            <a:br>
              <a:rPr sz="2000">
                <a:latin typeface="Arial" panose="020B0604020202020204" pitchFamily="34" charset="0"/>
                <a:cs typeface="Arial" panose="020B0604020202020204" pitchFamily="34" charset="0"/>
              </a:rPr>
            </a:b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Hiện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trạng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tin</a:t>
            </a:r>
            <a:r>
              <a:rPr lang="en-US" altLang="zh-CN" sz="2000" spc="-3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học</a:t>
            </a:r>
            <a:endParaRPr lang="en-US" sz="2000" dirty="0">
              <a:latin typeface="Arial" panose="020B0604020202020204" pitchFamily="34" charset="0"/>
              <a:cs typeface="Arial" panose="020B0604020202020204" pitchFamily="34" charset="0"/>
            </a:endParaRPr>
          </a:p>
        </p:txBody>
      </p:sp>
      <p:sp>
        <p:nvSpPr>
          <p:cNvPr id="97" name="TextBox 97"/>
          <p:cNvSpPr txBox="1"/>
          <p:nvPr/>
        </p:nvSpPr>
        <p:spPr>
          <a:xfrm>
            <a:off x="6500554" y="3535070"/>
            <a:ext cx="2207906" cy="2958375"/>
          </a:xfrm>
          <a:prstGeom prst="rect">
            <a:avLst/>
          </a:prstGeom>
          <a:noFill/>
        </p:spPr>
        <p:txBody>
          <a:bodyPr wrap="square" lIns="0" tIns="0" rIns="0" bIns="0" rtlCol="0">
            <a:spAutoFit/>
          </a:bodyPr>
          <a:lstStyle/>
          <a:p>
            <a:pPr marL="0">
              <a:lnSpc>
                <a:spcPct val="100000"/>
              </a:lnSpc>
            </a:pPr>
            <a:r>
              <a:rPr lang="en-US" altLang="zh-CN" sz="3200" dirty="0">
                <a:solidFill>
                  <a:srgbClr val="FEFE00"/>
                </a:solidFill>
                <a:latin typeface="Times New Roman"/>
                <a:ea typeface="Times New Roman"/>
              </a:rPr>
              <a:t>Thế</a:t>
            </a:r>
            <a:r>
              <a:rPr lang="en-US" altLang="zh-CN" sz="3200" dirty="0">
                <a:solidFill>
                  <a:srgbClr val="FEFE00"/>
                </a:solidFill>
                <a:latin typeface="Times New Roman"/>
                <a:cs typeface="Times New Roman"/>
              </a:rPr>
              <a:t> </a:t>
            </a:r>
            <a:r>
              <a:rPr lang="en-US" altLang="zh-CN" sz="3200" dirty="0">
                <a:solidFill>
                  <a:srgbClr val="FEFE00"/>
                </a:solidFill>
                <a:latin typeface="Times New Roman"/>
                <a:ea typeface="Times New Roman"/>
              </a:rPr>
              <a:t>giới</a:t>
            </a:r>
            <a:r>
              <a:rPr lang="en-US" altLang="zh-CN" sz="3200" spc="-20" dirty="0">
                <a:solidFill>
                  <a:srgbClr val="FEFE00"/>
                </a:solidFill>
                <a:latin typeface="Times New Roman"/>
                <a:cs typeface="Times New Roman"/>
              </a:rPr>
              <a:t> </a:t>
            </a:r>
            <a:r>
              <a:rPr lang="en-US" altLang="zh-CN" sz="3200" dirty="0">
                <a:solidFill>
                  <a:srgbClr val="FEFE00"/>
                </a:solidFill>
                <a:latin typeface="Times New Roman"/>
                <a:ea typeface="Times New Roman"/>
              </a:rPr>
              <a:t>thực</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44"/>
              </a:lnSpc>
            </a:pPr>
            <a:endParaRPr lang="en-US" dirty="0"/>
          </a:p>
          <a:p>
            <a:pPr marL="0" indent="247522">
              <a:lnSpc>
                <a:spcPct val="100000"/>
              </a:lnSpc>
            </a:pPr>
            <a:r>
              <a:rPr lang="en-US" altLang="zh-CN" sz="3200" dirty="0">
                <a:solidFill>
                  <a:srgbClr val="FEFE00"/>
                </a:solidFill>
                <a:latin typeface="Times New Roman"/>
                <a:ea typeface="Times New Roman"/>
              </a:rPr>
              <a:t>Phần</a:t>
            </a:r>
            <a:r>
              <a:rPr lang="en-US" altLang="zh-CN" sz="3200" spc="-5" dirty="0">
                <a:solidFill>
                  <a:srgbClr val="FEFE00"/>
                </a:solidFill>
                <a:latin typeface="Times New Roman"/>
                <a:cs typeface="Times New Roman"/>
              </a:rPr>
              <a:t> </a:t>
            </a:r>
            <a:r>
              <a:rPr lang="en-US" altLang="zh-CN" sz="3200" dirty="0">
                <a:solidFill>
                  <a:srgbClr val="FEFE00"/>
                </a:solidFill>
                <a:latin typeface="Times New Roman"/>
                <a:ea typeface="Times New Roman"/>
              </a:rPr>
              <a:t>mềm</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728851">
              <a:lnSpc>
                <a:spcPct val="100000"/>
              </a:lnSpc>
            </a:pPr>
            <a:r>
              <a:rPr lang="en-US" altLang="zh-CN" sz="1000" spc="-5" dirty="0">
                <a:solidFill>
                  <a:srgbClr val="FEFEFE"/>
                </a:solidFill>
                <a:latin typeface="Times New Roman"/>
                <a:ea typeface="Times New Roman"/>
              </a:rPr>
              <a:t>32</a:t>
            </a:r>
          </a:p>
        </p:txBody>
      </p:sp>
      <p:sp>
        <p:nvSpPr>
          <p:cNvPr id="4" name="TextBox 6">
            <a:extLst>
              <a:ext uri="{FF2B5EF4-FFF2-40B4-BE49-F238E27FC236}">
                <a16:creationId xmlns:a16="http://schemas.microsoft.com/office/drawing/2014/main" id="{B06CB738-D2AF-F004-2E91-4142F85AF6B1}"/>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6" name="TextBox 77">
            <a:extLst>
              <a:ext uri="{FF2B5EF4-FFF2-40B4-BE49-F238E27FC236}">
                <a16:creationId xmlns:a16="http://schemas.microsoft.com/office/drawing/2014/main" id="{68DAF9F7-7EA7-8C59-9F69-2B3A1A1C91EA}"/>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9"/>
          <p:cNvPicPr>
            <a:picLocks noChangeAspect="1"/>
          </p:cNvPicPr>
          <p:nvPr/>
        </p:nvPicPr>
        <p:blipFill>
          <a:blip r:embed="rId2"/>
          <a:stretch>
            <a:fillRect/>
          </a:stretch>
        </p:blipFill>
        <p:spPr>
          <a:xfrm>
            <a:off x="0" y="0"/>
            <a:ext cx="9144000" cy="6858000"/>
          </a:xfrm>
          <a:prstGeom prst="rect">
            <a:avLst/>
          </a:prstGeom>
        </p:spPr>
      </p:pic>
      <p:sp>
        <p:nvSpPr>
          <p:cNvPr id="2" name="TextBox 99"/>
          <p:cNvSpPr txBox="1"/>
          <p:nvPr/>
        </p:nvSpPr>
        <p:spPr>
          <a:xfrm>
            <a:off x="624840" y="1447615"/>
            <a:ext cx="8217502" cy="4372992"/>
          </a:xfrm>
          <a:prstGeom prst="rect">
            <a:avLst/>
          </a:prstGeom>
          <a:noFill/>
        </p:spPr>
        <p:txBody>
          <a:bodyPr wrap="square" lIns="0" tIns="0" rIns="0" bIns="0" rtlCol="0">
            <a:spAutoFit/>
          </a:bodyPr>
          <a:lstStyle/>
          <a:p>
            <a:pPr marL="0">
              <a:lnSpc>
                <a:spcPct val="100000"/>
              </a:lnSpc>
            </a:pPr>
            <a:r>
              <a:rPr lang="en-US" altLang="zh-CN" sz="2200" b="1">
                <a:solidFill>
                  <a:srgbClr val="0000CC"/>
                </a:solidFill>
                <a:latin typeface="Arial" panose="020B0604020202020204" pitchFamily="34" charset="0"/>
                <a:ea typeface="Times New Roman"/>
                <a:cs typeface="Arial" panose="020B0604020202020204" pitchFamily="34" charset="0"/>
              </a:rPr>
              <a:t>a</a:t>
            </a:r>
            <a:r>
              <a:rPr lang="en-US" altLang="zh-CN" sz="2200" b="1" dirty="0">
                <a:solidFill>
                  <a:srgbClr val="0000CC"/>
                </a:solidFill>
                <a:latin typeface="Arial" panose="020B0604020202020204" pitchFamily="34" charset="0"/>
                <a:ea typeface="Times New Roman"/>
                <a:cs typeface="Arial" panose="020B0604020202020204" pitchFamily="34" charset="0"/>
              </a:rPr>
              <a: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Khảo</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sát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nghiệp</a:t>
            </a:r>
            <a:r>
              <a:rPr lang="en-US" altLang="zh-CN" sz="2200" b="1" spc="20"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vụ</a:t>
            </a:r>
          </a:p>
          <a:p>
            <a:pPr>
              <a:lnSpc>
                <a:spcPts val="1560"/>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Lập</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danh</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sách</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nghiệp</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vụ</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của</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từng</a:t>
            </a:r>
            <a:r>
              <a:rPr lang="en-US" altLang="zh-CN" sz="2200"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bộ</a:t>
            </a:r>
            <a:r>
              <a:rPr lang="en-US" altLang="zh-CN" sz="2200" spc="2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phận</a:t>
            </a:r>
            <a:endParaRPr lang="en-US" altLang="zh-CN" sz="2200" dirty="0">
              <a:solidFill>
                <a:srgbClr val="000000"/>
              </a:solidFill>
              <a:latin typeface="Arial" panose="020B0604020202020204" pitchFamily="34" charset="0"/>
              <a:ea typeface="Times New Roman"/>
              <a:cs typeface="Arial" panose="020B0604020202020204" pitchFamily="34" charset="0"/>
            </a:endParaRPr>
          </a:p>
          <a:p>
            <a:pPr>
              <a:lnSpc>
                <a:spcPts val="1435"/>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Mô</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tả</a:t>
            </a:r>
            <a:r>
              <a:rPr lang="en-US" altLang="zh-CN" sz="22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nghiệp</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vụ:</a:t>
            </a:r>
          </a:p>
          <a:p>
            <a:pPr>
              <a:lnSpc>
                <a:spcPts val="515"/>
              </a:lnSpc>
            </a:pPr>
            <a:endParaRPr lang="en-US" sz="2200" dirty="0">
              <a:latin typeface="Arial" panose="020B0604020202020204" pitchFamily="34" charset="0"/>
              <a:cs typeface="Arial" panose="020B0604020202020204" pitchFamily="34" charset="0"/>
            </a:endParaRPr>
          </a:p>
          <a:p>
            <a:pPr marL="0" indent="457504">
              <a:lnSpc>
                <a:spcPct val="100000"/>
              </a:lnSpc>
              <a:spcBef>
                <a:spcPts val="600"/>
              </a:spcBef>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Tên</a:t>
            </a:r>
            <a:r>
              <a:rPr lang="en-US" altLang="zh-CN" sz="2200" spc="64"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công</a:t>
            </a:r>
            <a:r>
              <a:rPr lang="en-US" altLang="zh-CN" sz="2200" spc="6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việc</a:t>
            </a:r>
          </a:p>
          <a:p>
            <a:pPr marL="0" indent="457504">
              <a:lnSpc>
                <a:spcPct val="100000"/>
              </a:lnSpc>
              <a:spcBef>
                <a:spcPts val="600"/>
              </a:spcBef>
            </a:pPr>
            <a:r>
              <a:rPr lang="en-US" altLang="zh-CN" sz="2200">
                <a:solidFill>
                  <a:srgbClr val="000000"/>
                </a:solidFill>
                <a:latin typeface="Arial" panose="020B0604020202020204" pitchFamily="34" charset="0"/>
                <a:ea typeface="Times New Roman"/>
                <a:cs typeface="Arial" panose="020B0604020202020204" pitchFamily="34" charset="0"/>
              </a:rPr>
              <a:t>-</a:t>
            </a:r>
            <a:r>
              <a:rPr lang="en-US" altLang="zh-CN" sz="2200" spc="34">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Biểu</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mẫu</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liên</a:t>
            </a:r>
            <a:r>
              <a:rPr lang="en-US" altLang="zh-CN" sz="2200" spc="3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quan</a:t>
            </a:r>
            <a:endParaRPr lang="en-US" altLang="zh-CN" sz="2200">
              <a:solidFill>
                <a:srgbClr val="000000"/>
              </a:solidFill>
              <a:latin typeface="Arial" panose="020B0604020202020204" pitchFamily="34" charset="0"/>
              <a:cs typeface="Arial" panose="020B0604020202020204" pitchFamily="34" charset="0"/>
            </a:endParaRPr>
          </a:p>
          <a:p>
            <a:pPr marL="0" indent="457504">
              <a:lnSpc>
                <a:spcPct val="100000"/>
              </a:lnSpc>
              <a:spcBef>
                <a:spcPts val="600"/>
              </a:spcBef>
            </a:pPr>
            <a:r>
              <a:rPr lang="en-US" altLang="zh-CN" sz="2200">
                <a:solidFill>
                  <a:srgbClr val="000000"/>
                </a:solidFill>
                <a:latin typeface="Arial" panose="020B0604020202020204" pitchFamily="34" charset="0"/>
                <a:ea typeface="Times New Roman"/>
                <a:cs typeface="Arial" panose="020B0604020202020204" pitchFamily="34" charset="0"/>
              </a:rPr>
              <a:t>-</a:t>
            </a:r>
            <a:r>
              <a:rPr lang="en-US" altLang="zh-CN" sz="2200" spc="44">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Qui</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định</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liên</a:t>
            </a:r>
            <a:r>
              <a:rPr lang="en-US" altLang="zh-CN" sz="2200" spc="5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quan</a:t>
            </a:r>
            <a:endParaRPr lang="en-US" altLang="zh-CN" sz="2200" dirty="0">
              <a:solidFill>
                <a:srgbClr val="000000"/>
              </a:solidFill>
              <a:latin typeface="Arial" panose="020B0604020202020204" pitchFamily="34" charset="0"/>
              <a:ea typeface="Times New Roman"/>
              <a:cs typeface="Arial" panose="020B0604020202020204" pitchFamily="34" charset="0"/>
            </a:endParaRPr>
          </a:p>
          <a:p>
            <a:pPr marL="0" indent="457504">
              <a:lnSpc>
                <a:spcPct val="100000"/>
              </a:lnSpc>
              <a:spcBef>
                <a:spcPts val="600"/>
              </a:spcBef>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spc="6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Người</a:t>
            </a:r>
            <a:r>
              <a:rPr lang="en-US" altLang="zh-CN" sz="2200" spc="69"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thực</a:t>
            </a:r>
            <a:r>
              <a:rPr lang="en-US" altLang="zh-CN" sz="2200" spc="6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hiện</a:t>
            </a:r>
            <a:endParaRPr lang="en-US" altLang="zh-CN" sz="2200" dirty="0">
              <a:solidFill>
                <a:srgbClr val="000000"/>
              </a:solidFill>
              <a:latin typeface="Arial" panose="020B0604020202020204" pitchFamily="34" charset="0"/>
              <a:ea typeface="Times New Roman"/>
              <a:cs typeface="Arial" panose="020B0604020202020204" pitchFamily="34" charset="0"/>
            </a:endParaRPr>
          </a:p>
          <a:p>
            <a:pPr marL="0" indent="457504">
              <a:lnSpc>
                <a:spcPct val="100000"/>
              </a:lnSpc>
              <a:spcBef>
                <a:spcPts val="600"/>
              </a:spcBef>
            </a:pPr>
            <a:r>
              <a:rPr lang="en-US" altLang="zh-CN" sz="2200" dirty="0">
                <a:solidFill>
                  <a:srgbClr val="000000"/>
                </a:solidFill>
                <a:latin typeface="Arial" panose="020B0604020202020204" pitchFamily="34" charset="0"/>
                <a:ea typeface="Times New Roman"/>
                <a:cs typeface="Arial" panose="020B0604020202020204" pitchFamily="34" charset="0"/>
              </a:rPr>
              <a:t>-</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Tần</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suất</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thực</a:t>
            </a:r>
            <a:r>
              <a:rPr lang="en-US" altLang="zh-CN" sz="2200" spc="5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hiện</a:t>
            </a:r>
          </a:p>
          <a:p>
            <a:pPr marL="0" indent="457504">
              <a:lnSpc>
                <a:spcPct val="100000"/>
              </a:lnSpc>
              <a:spcBef>
                <a:spcPts val="600"/>
              </a:spcBef>
            </a:pPr>
            <a:r>
              <a:rPr lang="en-US" altLang="zh-CN" sz="2200">
                <a:solidFill>
                  <a:srgbClr val="000000"/>
                </a:solidFill>
                <a:latin typeface="Arial" panose="020B0604020202020204" pitchFamily="34" charset="0"/>
                <a:ea typeface="Times New Roman"/>
                <a:cs typeface="Arial" panose="020B0604020202020204" pitchFamily="34" charset="0"/>
              </a:rPr>
              <a:t>-</a:t>
            </a:r>
            <a:r>
              <a:rPr lang="en-US" altLang="zh-CN" sz="2200" spc="34">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Thời</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điểm</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thực</a:t>
            </a:r>
            <a:r>
              <a:rPr lang="en-US" altLang="zh-CN" sz="2200" spc="4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hiện</a:t>
            </a:r>
            <a:endParaRPr lang="en-US" altLang="zh-CN" sz="2200">
              <a:solidFill>
                <a:srgbClr val="000000"/>
              </a:solidFill>
              <a:latin typeface="Arial" panose="020B0604020202020204" pitchFamily="34" charset="0"/>
              <a:cs typeface="Arial" panose="020B0604020202020204" pitchFamily="34" charset="0"/>
            </a:endParaRPr>
          </a:p>
          <a:p>
            <a:pPr marL="0" indent="457504">
              <a:lnSpc>
                <a:spcPct val="100000"/>
              </a:lnSpc>
              <a:spcBef>
                <a:spcPts val="600"/>
              </a:spcBef>
            </a:pPr>
            <a:r>
              <a:rPr lang="en-US" altLang="zh-CN" sz="2200">
                <a:solidFill>
                  <a:srgbClr val="000000"/>
                </a:solidFill>
                <a:latin typeface="Arial" panose="020B0604020202020204" pitchFamily="34" charset="0"/>
                <a:ea typeface="Times New Roman"/>
                <a:cs typeface="Arial" panose="020B0604020202020204" pitchFamily="34" charset="0"/>
              </a:rPr>
              <a:t>-</a:t>
            </a:r>
            <a:r>
              <a:rPr lang="en-US" altLang="zh-CN" sz="2200" spc="44">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Cách</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thức</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thực</a:t>
            </a:r>
            <a:r>
              <a:rPr lang="en-US" altLang="zh-CN" sz="2200" spc="5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hiện</a:t>
            </a:r>
            <a:endParaRPr lang="en-US" altLang="zh-CN" sz="2200" dirty="0">
              <a:solidFill>
                <a:srgbClr val="000000"/>
              </a:solidFill>
              <a:latin typeface="Arial" panose="020B0604020202020204" pitchFamily="34" charset="0"/>
              <a:ea typeface="Times New Roman"/>
              <a:cs typeface="Arial" panose="020B0604020202020204" pitchFamily="34" charset="0"/>
            </a:endParaRPr>
          </a:p>
        </p:txBody>
      </p:sp>
      <p:sp>
        <p:nvSpPr>
          <p:cNvPr id="4" name="TextBox 6">
            <a:extLst>
              <a:ext uri="{FF2B5EF4-FFF2-40B4-BE49-F238E27FC236}">
                <a16:creationId xmlns:a16="http://schemas.microsoft.com/office/drawing/2014/main" id="{D360EB71-0396-EA17-B8F2-148A2638EE5C}"/>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24F155C1-9CE1-4290-EC5F-856BB5EEC05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2"/>
          <p:cNvPicPr>
            <a:picLocks noChangeAspect="1"/>
          </p:cNvPicPr>
          <p:nvPr/>
        </p:nvPicPr>
        <p:blipFill>
          <a:blip r:embed="rId2"/>
          <a:stretch>
            <a:fillRect/>
          </a:stretch>
        </p:blipFill>
        <p:spPr>
          <a:xfrm>
            <a:off x="0" y="0"/>
            <a:ext cx="9144000" cy="6858000"/>
          </a:xfrm>
          <a:prstGeom prst="rect">
            <a:avLst/>
          </a:prstGeom>
        </p:spPr>
      </p:pic>
      <p:sp>
        <p:nvSpPr>
          <p:cNvPr id="2" name="TextBox 102"/>
          <p:cNvSpPr txBox="1"/>
          <p:nvPr/>
        </p:nvSpPr>
        <p:spPr>
          <a:xfrm>
            <a:off x="797632" y="1447615"/>
            <a:ext cx="7884455" cy="1579920"/>
          </a:xfrm>
          <a:prstGeom prst="rect">
            <a:avLst/>
          </a:prstGeom>
          <a:noFill/>
        </p:spPr>
        <p:txBody>
          <a:bodyPr wrap="square" lIns="0" tIns="0" rIns="0" bIns="0" rtlCol="0">
            <a:spAutoFit/>
          </a:bodyPr>
          <a:lstStyle/>
          <a:p>
            <a:pPr>
              <a:lnSpc>
                <a:spcPts val="1519"/>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b="1" dirty="0">
                <a:solidFill>
                  <a:srgbClr val="0000CC"/>
                </a:solidFill>
                <a:latin typeface="Arial" panose="020B0604020202020204" pitchFamily="34" charset="0"/>
                <a:ea typeface="Times New Roman"/>
                <a:cs typeface="Arial" panose="020B0604020202020204" pitchFamily="34" charset="0"/>
              </a:rPr>
              <a:t>a.</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Khảo</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sát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tổ</a:t>
            </a:r>
            <a:r>
              <a:rPr lang="en-US" altLang="zh-CN" sz="2200" b="1" spc="-20"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chức</a:t>
            </a:r>
          </a:p>
          <a:p>
            <a:pPr>
              <a:lnSpc>
                <a:spcPts val="1475"/>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Arial"/>
                <a:cs typeface="Arial" panose="020B0604020202020204" pitchFamily="34" charset="0"/>
              </a:rPr>
              <a:t>•</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Sơ</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đồ</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tổ</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chức</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của</a:t>
            </a:r>
            <a:r>
              <a:rPr lang="en-US" altLang="zh-CN" sz="2200" spc="5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phòng</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ban,</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bộ</a:t>
            </a:r>
            <a:r>
              <a:rPr lang="en-US" altLang="zh-CN" sz="2200" spc="4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phận.</a:t>
            </a:r>
          </a:p>
          <a:p>
            <a:pPr>
              <a:lnSpc>
                <a:spcPts val="1439"/>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Arial"/>
                <a:cs typeface="Arial" panose="020B0604020202020204" pitchFamily="34" charset="0"/>
              </a:rPr>
              <a:t>•</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Chú</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trọng</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các</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bộ</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phận</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có</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giao</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tiếp</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đối</a:t>
            </a:r>
            <a:r>
              <a:rPr lang="en-US" altLang="zh-CN" sz="2200" spc="4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tác</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bên</a:t>
            </a:r>
            <a:r>
              <a:rPr lang="en-US" altLang="zh-CN" sz="2200" spc="3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ngoài.</a:t>
            </a:r>
          </a:p>
        </p:txBody>
      </p:sp>
      <p:sp>
        <p:nvSpPr>
          <p:cNvPr id="5" name="TextBox 6">
            <a:extLst>
              <a:ext uri="{FF2B5EF4-FFF2-40B4-BE49-F238E27FC236}">
                <a16:creationId xmlns:a16="http://schemas.microsoft.com/office/drawing/2014/main" id="{21E2BD72-14B4-BF3C-C1D2-FB9F0481E267}"/>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F588FE0A-DE96-60D7-F0D0-917E7D705715}"/>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5"/>
          <p:cNvPicPr>
            <a:picLocks noChangeAspect="1"/>
          </p:cNvPicPr>
          <p:nvPr/>
        </p:nvPicPr>
        <p:blipFill>
          <a:blip r:embed="rId2"/>
          <a:stretch>
            <a:fillRect/>
          </a:stretch>
        </p:blipFill>
        <p:spPr>
          <a:xfrm>
            <a:off x="0" y="0"/>
            <a:ext cx="9144000" cy="6858000"/>
          </a:xfrm>
          <a:prstGeom prst="rect">
            <a:avLst/>
          </a:prstGeom>
        </p:spPr>
      </p:pic>
      <p:sp>
        <p:nvSpPr>
          <p:cNvPr id="2" name="TextBox 105"/>
          <p:cNvSpPr txBox="1"/>
          <p:nvPr/>
        </p:nvSpPr>
        <p:spPr>
          <a:xfrm>
            <a:off x="860509" y="1279077"/>
            <a:ext cx="7849857" cy="2277547"/>
          </a:xfrm>
          <a:prstGeom prst="rect">
            <a:avLst/>
          </a:prstGeom>
          <a:noFill/>
        </p:spPr>
        <p:txBody>
          <a:bodyPr wrap="square" lIns="0" tIns="0" rIns="0" bIns="0" rtlCol="0">
            <a:spAutoFit/>
          </a:bodyPr>
          <a:lstStyle/>
          <a:p>
            <a:pPr>
              <a:lnSpc>
                <a:spcPts val="1360"/>
              </a:lnSpc>
            </a:pPr>
            <a:endParaRPr lang="en-US" sz="2200" dirty="0">
              <a:latin typeface="Arial" panose="020B0604020202020204" pitchFamily="34" charset="0"/>
              <a:cs typeface="Arial" panose="020B0604020202020204" pitchFamily="34" charset="0"/>
            </a:endParaRPr>
          </a:p>
          <a:p>
            <a:pPr>
              <a:lnSpc>
                <a:spcPts val="1519"/>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b="1" dirty="0">
                <a:solidFill>
                  <a:srgbClr val="0000CC"/>
                </a:solidFill>
                <a:latin typeface="Arial" panose="020B0604020202020204" pitchFamily="34" charset="0"/>
                <a:ea typeface="Times New Roman"/>
                <a:cs typeface="Arial" panose="020B0604020202020204" pitchFamily="34" charset="0"/>
              </a:rPr>
              <a:t>a.</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Khảo</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sát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Hiện</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trạng</a:t>
            </a:r>
            <a:r>
              <a:rPr lang="en-US" altLang="zh-CN" sz="2200" b="1"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tin</a:t>
            </a:r>
            <a:r>
              <a:rPr lang="en-US" altLang="zh-CN" sz="2200" b="1" spc="-15" dirty="0">
                <a:solidFill>
                  <a:srgbClr val="0000CC"/>
                </a:solidFill>
                <a:latin typeface="Arial" panose="020B0604020202020204" pitchFamily="34" charset="0"/>
                <a:cs typeface="Arial" panose="020B0604020202020204" pitchFamily="34" charset="0"/>
              </a:rPr>
              <a:t> </a:t>
            </a:r>
            <a:r>
              <a:rPr lang="en-US" altLang="zh-CN" sz="2200" b="1" dirty="0">
                <a:solidFill>
                  <a:srgbClr val="0000CC"/>
                </a:solidFill>
                <a:latin typeface="Arial" panose="020B0604020202020204" pitchFamily="34" charset="0"/>
                <a:ea typeface="Times New Roman"/>
                <a:cs typeface="Arial" panose="020B0604020202020204" pitchFamily="34" charset="0"/>
              </a:rPr>
              <a:t>học</a:t>
            </a:r>
          </a:p>
          <a:p>
            <a:pPr>
              <a:lnSpc>
                <a:spcPts val="1475"/>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Arial"/>
                <a:cs typeface="Arial" panose="020B0604020202020204" pitchFamily="34" charset="0"/>
              </a:rPr>
              <a:t>•</a:t>
            </a:r>
            <a:r>
              <a:rPr lang="en-US" altLang="zh-CN" sz="2200" spc="10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Hệ</a:t>
            </a:r>
            <a:r>
              <a:rPr lang="en-US" altLang="zh-CN" sz="2200" spc="10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thống</a:t>
            </a:r>
            <a:r>
              <a:rPr lang="en-US" altLang="zh-CN" sz="2200" spc="100"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phần</a:t>
            </a:r>
            <a:r>
              <a:rPr lang="en-US" altLang="zh-CN" sz="2200" spc="9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cứng</a:t>
            </a:r>
            <a:endParaRPr lang="en-US" altLang="zh-CN" sz="2200" dirty="0">
              <a:solidFill>
                <a:srgbClr val="000000"/>
              </a:solidFill>
              <a:latin typeface="Arial" panose="020B0604020202020204" pitchFamily="34" charset="0"/>
              <a:ea typeface="Times New Roman"/>
              <a:cs typeface="Arial" panose="020B0604020202020204" pitchFamily="34" charset="0"/>
            </a:endParaRPr>
          </a:p>
          <a:p>
            <a:pPr>
              <a:lnSpc>
                <a:spcPts val="1439"/>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Arial"/>
                <a:cs typeface="Arial" panose="020B0604020202020204" pitchFamily="34" charset="0"/>
              </a:rPr>
              <a:t>•</a:t>
            </a:r>
            <a:r>
              <a:rPr lang="en-US" altLang="zh-CN" sz="2200" spc="100"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Hệ</a:t>
            </a:r>
            <a:r>
              <a:rPr lang="en-US" altLang="zh-CN" sz="2200" spc="94" dirty="0">
                <a:solidFill>
                  <a:srgbClr val="000000"/>
                </a:solidFill>
                <a:latin typeface="Arial" panose="020B0604020202020204" pitchFamily="34" charset="0"/>
                <a:cs typeface="Arial" panose="020B0604020202020204" pitchFamily="34" charset="0"/>
              </a:rPr>
              <a:t> </a:t>
            </a:r>
            <a:r>
              <a:rPr lang="en-US" altLang="zh-CN" sz="2200" dirty="0">
                <a:solidFill>
                  <a:srgbClr val="000000"/>
                </a:solidFill>
                <a:latin typeface="Arial" panose="020B0604020202020204" pitchFamily="34" charset="0"/>
                <a:ea typeface="Times New Roman"/>
                <a:cs typeface="Arial" panose="020B0604020202020204" pitchFamily="34" charset="0"/>
              </a:rPr>
              <a:t>thống</a:t>
            </a:r>
            <a:r>
              <a:rPr lang="en-US" altLang="zh-CN" sz="2200" spc="89"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phần</a:t>
            </a:r>
            <a:r>
              <a:rPr lang="en-US" altLang="zh-CN" sz="2200" spc="9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mềm</a:t>
            </a:r>
            <a:endParaRPr lang="en-US" altLang="zh-CN" sz="2200" dirty="0">
              <a:solidFill>
                <a:srgbClr val="000000"/>
              </a:solidFill>
              <a:latin typeface="Arial" panose="020B0604020202020204" pitchFamily="34" charset="0"/>
              <a:ea typeface="Times New Roman"/>
              <a:cs typeface="Arial" panose="020B0604020202020204" pitchFamily="34" charset="0"/>
            </a:endParaRPr>
          </a:p>
          <a:p>
            <a:pPr>
              <a:lnSpc>
                <a:spcPts val="1435"/>
              </a:lnSpc>
            </a:pPr>
            <a:endParaRPr lang="en-US" sz="2200" dirty="0">
              <a:latin typeface="Arial" panose="020B0604020202020204" pitchFamily="34" charset="0"/>
              <a:cs typeface="Arial" panose="020B0604020202020204" pitchFamily="34" charset="0"/>
            </a:endParaRPr>
          </a:p>
          <a:p>
            <a:pPr marL="0">
              <a:lnSpc>
                <a:spcPct val="100000"/>
              </a:lnSpc>
            </a:pPr>
            <a:r>
              <a:rPr lang="en-US" altLang="zh-CN" sz="2200" dirty="0">
                <a:solidFill>
                  <a:srgbClr val="000000"/>
                </a:solidFill>
                <a:latin typeface="Arial" panose="020B0604020202020204" pitchFamily="34" charset="0"/>
                <a:ea typeface="Arial"/>
                <a:cs typeface="Arial" panose="020B0604020202020204" pitchFamily="34" charset="0"/>
              </a:rPr>
              <a:t>•</a:t>
            </a:r>
            <a:r>
              <a:rPr lang="en-US" altLang="zh-CN" sz="2200" spc="175" dirty="0">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Con</a:t>
            </a:r>
            <a:r>
              <a:rPr lang="en-US" altLang="zh-CN" sz="2200" spc="164">
                <a:solidFill>
                  <a:srgbClr val="000000"/>
                </a:solidFill>
                <a:latin typeface="Arial" panose="020B0604020202020204" pitchFamily="34" charset="0"/>
                <a:cs typeface="Arial" panose="020B0604020202020204" pitchFamily="34" charset="0"/>
              </a:rPr>
              <a:t> </a:t>
            </a:r>
            <a:r>
              <a:rPr lang="en-US" altLang="zh-CN" sz="2200">
                <a:solidFill>
                  <a:srgbClr val="000000"/>
                </a:solidFill>
                <a:latin typeface="Arial" panose="020B0604020202020204" pitchFamily="34" charset="0"/>
                <a:ea typeface="Times New Roman"/>
                <a:cs typeface="Arial" panose="020B0604020202020204" pitchFamily="34" charset="0"/>
              </a:rPr>
              <a:t>người</a:t>
            </a:r>
            <a:endParaRPr lang="en-US" altLang="zh-CN" sz="2200" dirty="0">
              <a:solidFill>
                <a:srgbClr val="000000"/>
              </a:solidFill>
              <a:latin typeface="Arial" panose="020B0604020202020204" pitchFamily="34" charset="0"/>
              <a:ea typeface="Times New Roman"/>
              <a:cs typeface="Arial" panose="020B0604020202020204" pitchFamily="34" charset="0"/>
            </a:endParaRPr>
          </a:p>
        </p:txBody>
      </p:sp>
      <p:sp>
        <p:nvSpPr>
          <p:cNvPr id="4" name="TextBox 6">
            <a:extLst>
              <a:ext uri="{FF2B5EF4-FFF2-40B4-BE49-F238E27FC236}">
                <a16:creationId xmlns:a16="http://schemas.microsoft.com/office/drawing/2014/main" id="{EACD6A18-470E-F449-BB80-7E6FF41BE0E7}"/>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5" name="TextBox 77">
            <a:extLst>
              <a:ext uri="{FF2B5EF4-FFF2-40B4-BE49-F238E27FC236}">
                <a16:creationId xmlns:a16="http://schemas.microsoft.com/office/drawing/2014/main" id="{920EE2F4-1355-3A12-E154-CF330C99003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8"/>
          <p:cNvPicPr>
            <a:picLocks noChangeAspect="1"/>
          </p:cNvPicPr>
          <p:nvPr/>
        </p:nvPicPr>
        <p:blipFill>
          <a:blip r:embed="rId2"/>
          <a:stretch>
            <a:fillRect/>
          </a:stretch>
        </p:blipFill>
        <p:spPr>
          <a:xfrm>
            <a:off x="0" y="0"/>
            <a:ext cx="9144000" cy="6858000"/>
          </a:xfrm>
          <a:prstGeom prst="rect">
            <a:avLst/>
          </a:prstGeom>
        </p:spPr>
      </p:pic>
      <p:sp>
        <p:nvSpPr>
          <p:cNvPr id="2" name="TextBox 108"/>
          <p:cNvSpPr txBox="1"/>
          <p:nvPr/>
        </p:nvSpPr>
        <p:spPr>
          <a:xfrm>
            <a:off x="691049" y="1363919"/>
            <a:ext cx="7991037" cy="3218830"/>
          </a:xfrm>
          <a:prstGeom prst="rect">
            <a:avLst/>
          </a:prstGeom>
          <a:noFill/>
        </p:spPr>
        <p:txBody>
          <a:bodyPr wrap="square" lIns="0" tIns="0" rIns="0" bIns="0" rtlCol="0">
            <a:spAutoFit/>
          </a:bodyPr>
          <a:lstStyle/>
          <a:p>
            <a:pPr>
              <a:lnSpc>
                <a:spcPts val="1519"/>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b="1" dirty="0">
                <a:solidFill>
                  <a:srgbClr val="0000CC"/>
                </a:solidFill>
                <a:latin typeface="Arial" panose="020B0604020202020204" pitchFamily="34" charset="0"/>
                <a:ea typeface="Times New Roman"/>
                <a:cs typeface="Arial" panose="020B0604020202020204" pitchFamily="34" charset="0"/>
              </a:rPr>
              <a:t>a.</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Khảo</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sát</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hiện</a:t>
            </a:r>
            <a:r>
              <a:rPr lang="en-US" altLang="zh-CN" sz="2000" b="1" spc="-10"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trạng:</a:t>
            </a:r>
          </a:p>
          <a:p>
            <a:pPr>
              <a:lnSpc>
                <a:spcPts val="1475"/>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dirty="0">
                <a:solidFill>
                  <a:srgbClr val="000000"/>
                </a:solidFill>
                <a:latin typeface="Arial" panose="020B0604020202020204" pitchFamily="34" charset="0"/>
                <a:ea typeface="Times New Roman"/>
                <a:cs typeface="Arial" panose="020B0604020202020204" pitchFamily="34" charset="0"/>
              </a:rPr>
              <a:t>Cách</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thức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tiến</a:t>
            </a:r>
            <a:r>
              <a:rPr lang="en-US" altLang="zh-CN" sz="2000" spc="-4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hành:</a:t>
            </a:r>
            <a:endParaRPr lang="en-US" altLang="zh-CN" sz="2000" dirty="0">
              <a:solidFill>
                <a:srgbClr val="000000"/>
              </a:solidFill>
              <a:latin typeface="Arial" panose="020B0604020202020204" pitchFamily="34" charset="0"/>
              <a:ea typeface="Times New Roman"/>
              <a:cs typeface="Arial" panose="020B0604020202020204" pitchFamily="34" charset="0"/>
            </a:endParaRPr>
          </a:p>
          <a:p>
            <a:pPr>
              <a:lnSpc>
                <a:spcPts val="1110"/>
              </a:lnSpc>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spc="34">
                <a:solidFill>
                  <a:srgbClr val="000000"/>
                </a:solidFill>
                <a:latin typeface="Arial" panose="020B0604020202020204" pitchFamily="34" charset="0"/>
                <a:ea typeface="Times New Roman"/>
                <a:cs typeface="Arial" panose="020B0604020202020204" pitchFamily="34" charset="0"/>
              </a:rPr>
              <a:t>Phỏng</a:t>
            </a:r>
            <a:r>
              <a:rPr lang="en-US" altLang="zh-CN" sz="2000">
                <a:solidFill>
                  <a:srgbClr val="000000"/>
                </a:solidFill>
                <a:latin typeface="Arial" panose="020B0604020202020204" pitchFamily="34" charset="0"/>
                <a:cs typeface="Arial" panose="020B0604020202020204" pitchFamily="34" charset="0"/>
              </a:rPr>
              <a:t> </a:t>
            </a:r>
            <a:r>
              <a:rPr lang="en-US" altLang="zh-CN" sz="2000" spc="40" dirty="0">
                <a:solidFill>
                  <a:srgbClr val="000000"/>
                </a:solidFill>
                <a:latin typeface="Arial" panose="020B0604020202020204" pitchFamily="34" charset="0"/>
                <a:ea typeface="Times New Roman"/>
                <a:cs typeface="Arial" panose="020B0604020202020204" pitchFamily="34" charset="0"/>
              </a:rPr>
              <a:t>vấn</a:t>
            </a:r>
          </a:p>
          <a:p>
            <a:pPr marL="800100" lvl="1" indent="-342900">
              <a:lnSpc>
                <a:spcPts val="555"/>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spc="44">
                <a:solidFill>
                  <a:srgbClr val="000000"/>
                </a:solidFill>
                <a:latin typeface="Arial" panose="020B0604020202020204" pitchFamily="34" charset="0"/>
                <a:ea typeface="Times New Roman"/>
                <a:cs typeface="Arial" panose="020B0604020202020204" pitchFamily="34" charset="0"/>
              </a:rPr>
              <a:t>Quan</a:t>
            </a:r>
            <a:r>
              <a:rPr lang="en-US" altLang="zh-CN" sz="2000">
                <a:solidFill>
                  <a:srgbClr val="000000"/>
                </a:solidFill>
                <a:latin typeface="Arial" panose="020B0604020202020204" pitchFamily="34" charset="0"/>
                <a:cs typeface="Arial" panose="020B0604020202020204" pitchFamily="34" charset="0"/>
              </a:rPr>
              <a:t> </a:t>
            </a:r>
            <a:r>
              <a:rPr lang="en-US" altLang="zh-CN" sz="2000" spc="34" dirty="0">
                <a:solidFill>
                  <a:srgbClr val="000000"/>
                </a:solidFill>
                <a:latin typeface="Arial" panose="020B0604020202020204" pitchFamily="34" charset="0"/>
                <a:ea typeface="Times New Roman"/>
                <a:cs typeface="Arial" panose="020B0604020202020204" pitchFamily="34" charset="0"/>
              </a:rPr>
              <a:t>sát</a:t>
            </a:r>
          </a:p>
          <a:p>
            <a:pPr marL="800100" lvl="1" indent="-342900">
              <a:lnSpc>
                <a:spcPts val="575"/>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a:solidFill>
                  <a:srgbClr val="000000"/>
                </a:solidFill>
                <a:latin typeface="Arial" panose="020B0604020202020204" pitchFamily="34" charset="0"/>
                <a:ea typeface="Times New Roman"/>
                <a:cs typeface="Arial" panose="020B0604020202020204" pitchFamily="34" charset="0"/>
              </a:rPr>
              <a:t>Dùng</a:t>
            </a:r>
            <a:r>
              <a:rPr lang="en-US" altLang="zh-CN" sz="2000" spc="114">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bảng</a:t>
            </a:r>
            <a:r>
              <a:rPr lang="en-US" altLang="zh-CN" sz="2000" spc="12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câu</a:t>
            </a:r>
            <a:r>
              <a:rPr lang="en-US" altLang="zh-CN" sz="2000" spc="11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hỏi</a:t>
            </a:r>
          </a:p>
          <a:p>
            <a:pPr marL="800100" lvl="1" indent="-342900">
              <a:lnSpc>
                <a:spcPts val="575"/>
              </a:lnSpc>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ü"/>
            </a:pPr>
            <a:r>
              <a:rPr lang="en-US" altLang="zh-CN" sz="2000">
                <a:solidFill>
                  <a:srgbClr val="000000"/>
                </a:solidFill>
                <a:latin typeface="Arial" panose="020B0604020202020204" pitchFamily="34" charset="0"/>
                <a:ea typeface="Times New Roman"/>
                <a:cs typeface="Arial" panose="020B0604020202020204" pitchFamily="34" charset="0"/>
              </a:rPr>
              <a:t>Thu</a:t>
            </a:r>
            <a:r>
              <a:rPr lang="en-US" altLang="zh-CN" sz="2000" spc="64">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thập</a:t>
            </a:r>
            <a:r>
              <a:rPr lang="en-US" altLang="zh-CN" sz="2000" spc="6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thông</a:t>
            </a:r>
            <a:r>
              <a:rPr lang="en-US" altLang="zh-CN" sz="2000" spc="69"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tin,</a:t>
            </a:r>
            <a:r>
              <a:rPr lang="en-US" altLang="zh-CN" sz="2000" spc="64" dirty="0">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tài</a:t>
            </a:r>
            <a:r>
              <a:rPr lang="en-US" altLang="zh-CN" sz="2000" spc="64">
                <a:solidFill>
                  <a:srgbClr val="000000"/>
                </a:solidFill>
                <a:latin typeface="Arial" panose="020B0604020202020204" pitchFamily="34" charset="0"/>
                <a:cs typeface="Arial" panose="020B0604020202020204" pitchFamily="34" charset="0"/>
              </a:rPr>
              <a:t> </a:t>
            </a:r>
            <a:r>
              <a:rPr lang="en-US" altLang="zh-CN" sz="2000">
                <a:solidFill>
                  <a:srgbClr val="000000"/>
                </a:solidFill>
                <a:latin typeface="Arial" panose="020B0604020202020204" pitchFamily="34" charset="0"/>
                <a:ea typeface="Times New Roman"/>
                <a:cs typeface="Arial" panose="020B0604020202020204" pitchFamily="34" charset="0"/>
              </a:rPr>
              <a:t>liệu …</a:t>
            </a:r>
          </a:p>
          <a:p>
            <a:pPr marL="0" indent="457504">
              <a:lnSpc>
                <a:spcPct val="100000"/>
              </a:lnSpc>
            </a:pPr>
            <a:endParaRPr lang="en-US" altLang="zh-CN" sz="2000">
              <a:solidFill>
                <a:srgbClr val="000000"/>
              </a:solidFill>
              <a:latin typeface="Arial" panose="020B0604020202020204" pitchFamily="34" charset="0"/>
              <a:ea typeface="Times New Roman"/>
              <a:cs typeface="Arial" panose="020B0604020202020204" pitchFamily="34" charset="0"/>
            </a:endParaRPr>
          </a:p>
          <a:p>
            <a:pPr marL="0" indent="457504">
              <a:lnSpc>
                <a:spcPct val="100000"/>
              </a:lnSpc>
            </a:pPr>
            <a:r>
              <a:rPr lang="en-US" altLang="zh-CN" sz="2000" i="1">
                <a:solidFill>
                  <a:srgbClr val="000000"/>
                </a:solidFill>
                <a:latin typeface="Arial" panose="020B0604020202020204" pitchFamily="34" charset="0"/>
                <a:ea typeface="Times New Roman"/>
                <a:cs typeface="Arial" panose="020B0604020202020204" pitchFamily="34" charset="0"/>
              </a:rPr>
              <a:t>(Các phương pháp đã trình bày trong Chương 2)</a:t>
            </a:r>
            <a:endParaRPr lang="en-US" altLang="zh-CN" sz="2000" i="1" dirty="0">
              <a:solidFill>
                <a:srgbClr val="000000"/>
              </a:solidFill>
              <a:latin typeface="Arial" panose="020B0604020202020204" pitchFamily="34" charset="0"/>
              <a:ea typeface="Times New Roman"/>
              <a:cs typeface="Arial" panose="020B0604020202020204" pitchFamily="34" charset="0"/>
            </a:endParaRPr>
          </a:p>
        </p:txBody>
      </p:sp>
      <p:sp>
        <p:nvSpPr>
          <p:cNvPr id="4" name="TextBox 6">
            <a:extLst>
              <a:ext uri="{FF2B5EF4-FFF2-40B4-BE49-F238E27FC236}">
                <a16:creationId xmlns:a16="http://schemas.microsoft.com/office/drawing/2014/main" id="{75D06485-E795-27AE-D9BB-2E23FA1E2209}"/>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CC299BCF-4742-EC43-3C74-92C0A0EF6E17}"/>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1"/>
          <p:cNvPicPr>
            <a:picLocks noChangeAspect="1"/>
          </p:cNvPicPr>
          <p:nvPr/>
        </p:nvPicPr>
        <p:blipFill>
          <a:blip r:embed="rId2"/>
          <a:stretch>
            <a:fillRect/>
          </a:stretch>
        </p:blipFill>
        <p:spPr>
          <a:xfrm>
            <a:off x="0" y="0"/>
            <a:ext cx="9144000" cy="6858000"/>
          </a:xfrm>
          <a:prstGeom prst="rect">
            <a:avLst/>
          </a:prstGeom>
        </p:spPr>
      </p:pic>
      <p:sp>
        <p:nvSpPr>
          <p:cNvPr id="2" name="TextBox 111"/>
          <p:cNvSpPr txBox="1"/>
          <p:nvPr/>
        </p:nvSpPr>
        <p:spPr>
          <a:xfrm>
            <a:off x="624839" y="1371253"/>
            <a:ext cx="7501065" cy="3547125"/>
          </a:xfrm>
          <a:prstGeom prst="rect">
            <a:avLst/>
          </a:prstGeom>
          <a:noFill/>
        </p:spPr>
        <p:txBody>
          <a:bodyPr wrap="square" lIns="0" tIns="0" rIns="0" bIns="0" rtlCol="0">
            <a:spAutoFit/>
          </a:bodyPr>
          <a:lstStyle/>
          <a:p>
            <a:pPr>
              <a:lnSpc>
                <a:spcPts val="1360"/>
              </a:lnSpc>
            </a:pPr>
            <a:endParaRPr lang="en-US" dirty="0"/>
          </a:p>
          <a:p>
            <a:pPr marL="0">
              <a:lnSpc>
                <a:spcPct val="100000"/>
              </a:lnSpc>
            </a:pPr>
            <a:r>
              <a:rPr lang="en-US" altLang="zh-CN" sz="2800" b="1">
                <a:solidFill>
                  <a:srgbClr val="BF0000"/>
                </a:solidFill>
                <a:latin typeface="Times New Roman"/>
                <a:ea typeface="Times New Roman"/>
              </a:rPr>
              <a:t>3.3.2</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Cách</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thức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tiến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hành</a:t>
            </a:r>
          </a:p>
          <a:p>
            <a:pPr>
              <a:lnSpc>
                <a:spcPts val="1519"/>
              </a:lnSpc>
            </a:pPr>
            <a:endParaRPr lang="en-US" dirty="0"/>
          </a:p>
          <a:p>
            <a:pPr marL="0">
              <a:lnSpc>
                <a:spcPct val="100000"/>
              </a:lnSpc>
            </a:pPr>
            <a:r>
              <a:rPr lang="en-US" altLang="zh-CN" sz="2400" b="1" dirty="0">
                <a:solidFill>
                  <a:srgbClr val="0000CC"/>
                </a:solidFill>
                <a:latin typeface="Times New Roman"/>
                <a:ea typeface="Times New Roman"/>
              </a:rPr>
              <a:t>b.</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Lập</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danh</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sách</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các</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yêu</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cầu</a:t>
            </a:r>
            <a:r>
              <a:rPr lang="en-US" altLang="zh-CN" sz="2400" b="1" dirty="0">
                <a:solidFill>
                  <a:srgbClr val="0000CC"/>
                </a:solidFill>
                <a:latin typeface="Times New Roman"/>
                <a:cs typeface="Times New Roman"/>
              </a:rPr>
              <a:t> </a:t>
            </a:r>
            <a:r>
              <a:rPr lang="en-US" altLang="zh-CN" sz="2400" b="1" dirty="0">
                <a:solidFill>
                  <a:srgbClr val="0000CC"/>
                </a:solidFill>
                <a:latin typeface="Times New Roman"/>
                <a:ea typeface="Times New Roman"/>
              </a:rPr>
              <a:t>phần</a:t>
            </a:r>
            <a:r>
              <a:rPr lang="en-US" altLang="zh-CN" sz="2400" b="1" spc="25" dirty="0">
                <a:solidFill>
                  <a:srgbClr val="0000CC"/>
                </a:solidFill>
                <a:latin typeface="Times New Roman"/>
                <a:cs typeface="Times New Roman"/>
              </a:rPr>
              <a:t> </a:t>
            </a:r>
            <a:r>
              <a:rPr lang="en-US" altLang="zh-CN" sz="2400" b="1" dirty="0">
                <a:solidFill>
                  <a:srgbClr val="0000CC"/>
                </a:solidFill>
                <a:latin typeface="Times New Roman"/>
                <a:ea typeface="Times New Roman"/>
              </a:rPr>
              <a:t>mềm:</a:t>
            </a:r>
          </a:p>
          <a:p>
            <a:pPr>
              <a:lnSpc>
                <a:spcPts val="1000"/>
              </a:lnSpc>
            </a:pPr>
            <a:endParaRPr lang="en-US" dirty="0"/>
          </a:p>
          <a:p>
            <a:pPr>
              <a:lnSpc>
                <a:spcPts val="1000"/>
              </a:lnSpc>
            </a:pPr>
            <a:endParaRPr lang="en-US" dirty="0"/>
          </a:p>
          <a:p>
            <a:pPr>
              <a:lnSpc>
                <a:spcPts val="1194"/>
              </a:lnSpc>
            </a:pPr>
            <a:endParaRPr lang="en-US" dirty="0"/>
          </a:p>
          <a:p>
            <a:pPr marL="0" indent="2171445">
              <a:lnSpc>
                <a:spcPct val="100000"/>
              </a:lnSpc>
            </a:pPr>
            <a:r>
              <a:rPr lang="en-US" altLang="zh-CN" sz="2400" b="1">
                <a:solidFill>
                  <a:srgbClr val="000000"/>
                </a:solidFill>
                <a:latin typeface="Times New Roman"/>
                <a:ea typeface="Times New Roman"/>
              </a:rPr>
              <a:t>     Yêu</a:t>
            </a:r>
            <a:r>
              <a:rPr lang="en-US" altLang="zh-CN" sz="2400" b="1">
                <a:solidFill>
                  <a:srgbClr val="000000"/>
                </a:solidFill>
                <a:latin typeface="Times New Roman"/>
                <a:cs typeface="Times New Roman"/>
              </a:rPr>
              <a:t> </a:t>
            </a:r>
            <a:r>
              <a:rPr lang="en-US" altLang="zh-CN" sz="2400" b="1">
                <a:solidFill>
                  <a:srgbClr val="000000"/>
                </a:solidFill>
                <a:latin typeface="Times New Roman"/>
                <a:ea typeface="Times New Roman"/>
              </a:rPr>
              <a:t>cầu</a:t>
            </a:r>
            <a:r>
              <a:rPr lang="en-US" altLang="zh-CN" sz="2400" b="1" spc="-10">
                <a:solidFill>
                  <a:srgbClr val="000000"/>
                </a:solidFill>
                <a:latin typeface="Times New Roman"/>
                <a:cs typeface="Times New Roman"/>
              </a:rPr>
              <a:t> </a:t>
            </a:r>
          </a:p>
          <a:p>
            <a:pPr marL="0" indent="2171445">
              <a:lnSpc>
                <a:spcPct val="100000"/>
              </a:lnSpc>
            </a:pPr>
            <a:r>
              <a:rPr lang="en-US" altLang="zh-CN" sz="2400" b="1">
                <a:solidFill>
                  <a:srgbClr val="000000"/>
                </a:solidFill>
                <a:latin typeface="Times New Roman"/>
                <a:ea typeface="Times New Roman"/>
              </a:rPr>
              <a:t>    Nghiệp </a:t>
            </a:r>
            <a:r>
              <a:rPr lang="en-US" altLang="zh-CN" sz="2400" b="1" spc="-5">
                <a:solidFill>
                  <a:srgbClr val="000000"/>
                </a:solidFill>
                <a:latin typeface="Times New Roman"/>
                <a:ea typeface="Times New Roman"/>
              </a:rPr>
              <a:t>vụ</a:t>
            </a:r>
            <a:endParaRPr lang="en-US" altLang="zh-CN" sz="2400" b="1" spc="-5" dirty="0">
              <a:solidFill>
                <a:srgbClr val="000000"/>
              </a:solidFill>
              <a:latin typeface="Times New Roman"/>
              <a:ea typeface="Times New Roman"/>
            </a:endParaRPr>
          </a:p>
          <a:p>
            <a:pPr>
              <a:lnSpc>
                <a:spcPts val="1000"/>
              </a:lnSpc>
            </a:pPr>
            <a:endParaRPr lang="en-US" dirty="0"/>
          </a:p>
          <a:p>
            <a:pPr>
              <a:lnSpc>
                <a:spcPts val="1000"/>
              </a:lnSpc>
            </a:pPr>
            <a:endParaRPr lang="en-US" dirty="0"/>
          </a:p>
          <a:p>
            <a:pPr>
              <a:lnSpc>
                <a:spcPts val="1789"/>
              </a:lnSpc>
            </a:pPr>
            <a:endParaRPr lang="en-US" dirty="0"/>
          </a:p>
          <a:p>
            <a:pPr marL="0" indent="4447031">
              <a:lnSpc>
                <a:spcPct val="100000"/>
              </a:lnSpc>
            </a:pPr>
            <a:r>
              <a:rPr lang="en-US" altLang="zh-CN" sz="2400" b="1" dirty="0">
                <a:solidFill>
                  <a:srgbClr val="000000"/>
                </a:solidFill>
                <a:latin typeface="Times New Roman"/>
                <a:ea typeface="Times New Roman"/>
              </a:rPr>
              <a:t>Yêu</a:t>
            </a:r>
            <a:r>
              <a:rPr lang="en-US" altLang="zh-CN" sz="2400" b="1" spc="5" dirty="0">
                <a:solidFill>
                  <a:srgbClr val="000000"/>
                </a:solidFill>
                <a:latin typeface="Times New Roman"/>
                <a:cs typeface="Times New Roman"/>
              </a:rPr>
              <a:t> </a:t>
            </a:r>
            <a:r>
              <a:rPr lang="en-US" altLang="zh-CN" sz="2400" b="1" spc="-5" dirty="0">
                <a:solidFill>
                  <a:srgbClr val="000000"/>
                </a:solidFill>
                <a:latin typeface="Times New Roman"/>
                <a:ea typeface="Times New Roman"/>
              </a:rPr>
              <a:t>cầu</a:t>
            </a:r>
          </a:p>
          <a:p>
            <a:pPr marL="0" indent="4236719">
              <a:lnSpc>
                <a:spcPct val="100000"/>
              </a:lnSpc>
            </a:pPr>
            <a:r>
              <a:rPr lang="en-US" altLang="zh-CN" sz="2400" b="1" dirty="0">
                <a:solidFill>
                  <a:srgbClr val="000000"/>
                </a:solidFill>
                <a:latin typeface="Times New Roman"/>
                <a:ea typeface="Times New Roman"/>
              </a:rPr>
              <a:t>Chất</a:t>
            </a:r>
            <a:r>
              <a:rPr lang="en-US" altLang="zh-CN" sz="2400" b="1" spc="20" dirty="0">
                <a:solidFill>
                  <a:srgbClr val="000000"/>
                </a:solidFill>
                <a:latin typeface="Times New Roman"/>
                <a:cs typeface="Times New Roman"/>
              </a:rPr>
              <a:t> </a:t>
            </a:r>
            <a:r>
              <a:rPr lang="en-US" altLang="zh-CN" sz="2400" b="1" spc="-5" dirty="0">
                <a:solidFill>
                  <a:srgbClr val="000000"/>
                </a:solidFill>
                <a:latin typeface="Times New Roman"/>
                <a:ea typeface="Times New Roman"/>
              </a:rPr>
              <a:t>lượng</a:t>
            </a:r>
          </a:p>
        </p:txBody>
      </p:sp>
      <p:sp>
        <p:nvSpPr>
          <p:cNvPr id="112" name="TextBox 112"/>
          <p:cNvSpPr txBox="1"/>
          <p:nvPr/>
        </p:nvSpPr>
        <p:spPr>
          <a:xfrm>
            <a:off x="6758051" y="5374008"/>
            <a:ext cx="1206601" cy="731927"/>
          </a:xfrm>
          <a:prstGeom prst="rect">
            <a:avLst/>
          </a:prstGeom>
          <a:noFill/>
        </p:spPr>
        <p:txBody>
          <a:bodyPr wrap="square" lIns="0" tIns="0" rIns="0" bIns="0" rtlCol="0">
            <a:spAutoFit/>
          </a:bodyPr>
          <a:lstStyle/>
          <a:p>
            <a:pPr marL="0" indent="67055">
              <a:lnSpc>
                <a:spcPct val="100000"/>
              </a:lnSpc>
            </a:pPr>
            <a:r>
              <a:rPr lang="en-US" altLang="zh-CN" sz="2400" b="1" dirty="0">
                <a:solidFill>
                  <a:srgbClr val="000000"/>
                </a:solidFill>
                <a:latin typeface="Times New Roman"/>
                <a:ea typeface="Times New Roman"/>
              </a:rPr>
              <a:t>Yêu</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cầu</a:t>
            </a:r>
          </a:p>
          <a:p>
            <a:pPr marL="0">
              <a:lnSpc>
                <a:spcPct val="100000"/>
              </a:lnSpc>
            </a:pPr>
            <a:r>
              <a:rPr lang="en-US" altLang="zh-CN" sz="2400" b="1" dirty="0">
                <a:solidFill>
                  <a:srgbClr val="000000"/>
                </a:solidFill>
                <a:latin typeface="Times New Roman"/>
                <a:ea typeface="Times New Roman"/>
              </a:rPr>
              <a:t>Hệ</a:t>
            </a:r>
            <a:r>
              <a:rPr lang="en-US" altLang="zh-CN" sz="2400" b="1" spc="-5" dirty="0">
                <a:solidFill>
                  <a:srgbClr val="000000"/>
                </a:solidFill>
                <a:latin typeface="Times New Roman"/>
                <a:cs typeface="Times New Roman"/>
              </a:rPr>
              <a:t> </a:t>
            </a:r>
            <a:r>
              <a:rPr lang="en-US" altLang="zh-CN" sz="2400" b="1" dirty="0">
                <a:solidFill>
                  <a:srgbClr val="000000"/>
                </a:solidFill>
                <a:latin typeface="Times New Roman"/>
                <a:ea typeface="Times New Roman"/>
              </a:rPr>
              <a:t>thống</a:t>
            </a:r>
          </a:p>
        </p:txBody>
      </p:sp>
      <p:sp>
        <p:nvSpPr>
          <p:cNvPr id="4" name="TextBox 6">
            <a:extLst>
              <a:ext uri="{FF2B5EF4-FFF2-40B4-BE49-F238E27FC236}">
                <a16:creationId xmlns:a16="http://schemas.microsoft.com/office/drawing/2014/main" id="{B8AB7990-5325-2254-3025-F166EA8E5EC5}"/>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B7782658-DC0E-E5F2-BDF5-C8D03F8AB52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15"/>
          <p:cNvPicPr>
            <a:picLocks noChangeAspect="1"/>
          </p:cNvPicPr>
          <p:nvPr/>
        </p:nvPicPr>
        <p:blipFill>
          <a:blip r:embed="rId2"/>
          <a:stretch>
            <a:fillRect/>
          </a:stretch>
        </p:blipFill>
        <p:spPr>
          <a:xfrm>
            <a:off x="0" y="0"/>
            <a:ext cx="9144000" cy="6858000"/>
          </a:xfrm>
          <a:prstGeom prst="rect">
            <a:avLst/>
          </a:prstGeom>
        </p:spPr>
      </p:pic>
      <p:sp>
        <p:nvSpPr>
          <p:cNvPr id="2" name="TextBox 115"/>
          <p:cNvSpPr txBox="1"/>
          <p:nvPr/>
        </p:nvSpPr>
        <p:spPr>
          <a:xfrm>
            <a:off x="624841" y="1349604"/>
            <a:ext cx="8217502" cy="3750707"/>
          </a:xfrm>
          <a:prstGeom prst="rect">
            <a:avLst/>
          </a:prstGeom>
          <a:noFill/>
        </p:spPr>
        <p:txBody>
          <a:bodyPr wrap="square" lIns="0" tIns="0" rIns="0" bIns="0" rtlCol="0">
            <a:spAutoFit/>
          </a:bodyPr>
          <a:lstStyle/>
          <a:p>
            <a:pPr>
              <a:lnSpc>
                <a:spcPts val="1250"/>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b="1">
                <a:solidFill>
                  <a:srgbClr val="BF0000"/>
                </a:solidFill>
                <a:latin typeface="Arial" panose="020B0604020202020204" pitchFamily="34" charset="0"/>
                <a:ea typeface="Times New Roman"/>
                <a:cs typeface="Arial" panose="020B0604020202020204" pitchFamily="34" charset="0"/>
              </a:rPr>
              <a:t>3.3.2</a:t>
            </a:r>
            <a:r>
              <a:rPr lang="en-US" altLang="zh-CN" sz="2000" b="1" dirty="0">
                <a:solidFill>
                  <a:srgbClr val="BF0000"/>
                </a:solidFill>
                <a:latin typeface="Arial" panose="020B0604020202020204" pitchFamily="34" charset="0"/>
                <a:ea typeface="Times New Roman"/>
                <a:cs typeface="Arial" panose="020B0604020202020204" pitchFamily="34" charset="0"/>
              </a:rPr>
              <a:t>.</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Cách</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thức</a:t>
            </a:r>
            <a:r>
              <a:rPr lang="en-US" altLang="zh-CN" sz="2000" b="1"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tiến</a:t>
            </a:r>
            <a:r>
              <a:rPr lang="en-US" altLang="zh-CN" sz="2000" b="1" spc="5" dirty="0">
                <a:solidFill>
                  <a:srgbClr val="BF0000"/>
                </a:solidFill>
                <a:latin typeface="Arial" panose="020B0604020202020204" pitchFamily="34" charset="0"/>
                <a:cs typeface="Arial" panose="020B0604020202020204" pitchFamily="34" charset="0"/>
              </a:rPr>
              <a:t> </a:t>
            </a:r>
            <a:r>
              <a:rPr lang="en-US" altLang="zh-CN" sz="2000" b="1" dirty="0">
                <a:solidFill>
                  <a:srgbClr val="BF0000"/>
                </a:solidFill>
                <a:latin typeface="Arial" panose="020B0604020202020204" pitchFamily="34" charset="0"/>
                <a:ea typeface="Times New Roman"/>
                <a:cs typeface="Arial" panose="020B0604020202020204" pitchFamily="34" charset="0"/>
              </a:rPr>
              <a:t>hành</a:t>
            </a:r>
          </a:p>
          <a:p>
            <a:pPr>
              <a:lnSpc>
                <a:spcPts val="925"/>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b="1" dirty="0">
                <a:solidFill>
                  <a:srgbClr val="0000CC"/>
                </a:solidFill>
                <a:latin typeface="Arial" panose="020B0604020202020204" pitchFamily="34" charset="0"/>
                <a:ea typeface="Times New Roman"/>
                <a:cs typeface="Arial" panose="020B0604020202020204" pitchFamily="34" charset="0"/>
              </a:rPr>
              <a:t>c.</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Lập</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sơ</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đồ</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luồng</a:t>
            </a:r>
            <a:r>
              <a:rPr lang="en-US" altLang="zh-CN" sz="2000" b="1"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dữ</a:t>
            </a:r>
            <a:r>
              <a:rPr lang="en-US" altLang="zh-CN" sz="2000" b="1" spc="10" dirty="0">
                <a:solidFill>
                  <a:srgbClr val="0000CC"/>
                </a:solidFill>
                <a:latin typeface="Arial" panose="020B0604020202020204" pitchFamily="34" charset="0"/>
                <a:cs typeface="Arial" panose="020B0604020202020204" pitchFamily="34" charset="0"/>
              </a:rPr>
              <a:t> </a:t>
            </a:r>
            <a:r>
              <a:rPr lang="en-US" altLang="zh-CN" sz="2000" b="1" dirty="0">
                <a:solidFill>
                  <a:srgbClr val="0000CC"/>
                </a:solidFill>
                <a:latin typeface="Arial" panose="020B0604020202020204" pitchFamily="34" charset="0"/>
                <a:ea typeface="Times New Roman"/>
                <a:cs typeface="Arial" panose="020B0604020202020204" pitchFamily="34" charset="0"/>
              </a:rPr>
              <a:t>liệu:</a:t>
            </a:r>
          </a:p>
          <a:p>
            <a:pPr marL="343204" indent="-343204" hangingPunct="0">
              <a:lnSpc>
                <a:spcPct val="130833"/>
              </a:lnSpc>
              <a:spcBef>
                <a:spcPts val="379"/>
              </a:spcBef>
            </a:pPr>
            <a:r>
              <a:rPr lang="en-US" altLang="zh-CN" sz="2000" spc="34" dirty="0">
                <a:solidFill>
                  <a:srgbClr val="000000"/>
                </a:solidFill>
                <a:latin typeface="Arial" panose="020B0604020202020204" pitchFamily="34" charset="0"/>
                <a:ea typeface="Arial"/>
                <a:cs typeface="Arial" panose="020B0604020202020204" pitchFamily="34" charset="0"/>
              </a:rPr>
              <a:t>•</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b="1" spc="50" dirty="0">
                <a:solidFill>
                  <a:srgbClr val="000000"/>
                </a:solidFill>
                <a:latin typeface="Arial" panose="020B0604020202020204" pitchFamily="34" charset="0"/>
                <a:ea typeface="Times New Roman"/>
                <a:cs typeface="Arial" panose="020B0604020202020204" pitchFamily="34" charset="0"/>
              </a:rPr>
              <a:t>Khái</a:t>
            </a:r>
            <a:r>
              <a:rPr lang="en-US" altLang="zh-CN" sz="2000" b="1" spc="30" dirty="0">
                <a:solidFill>
                  <a:srgbClr val="000000"/>
                </a:solidFill>
                <a:latin typeface="Arial" panose="020B0604020202020204" pitchFamily="34" charset="0"/>
                <a:cs typeface="Arial" panose="020B0604020202020204" pitchFamily="34" charset="0"/>
              </a:rPr>
              <a:t> </a:t>
            </a:r>
            <a:r>
              <a:rPr lang="en-US" altLang="zh-CN" sz="2000" b="1" spc="55" dirty="0">
                <a:solidFill>
                  <a:srgbClr val="000000"/>
                </a:solidFill>
                <a:latin typeface="Arial" panose="020B0604020202020204" pitchFamily="34" charset="0"/>
                <a:ea typeface="Times New Roman"/>
                <a:cs typeface="Arial" panose="020B0604020202020204" pitchFamily="34" charset="0"/>
              </a:rPr>
              <a:t>niệm</a:t>
            </a:r>
            <a:r>
              <a:rPr lang="en-US" altLang="zh-CN" sz="2000" b="1" spc="40" dirty="0">
                <a:solidFill>
                  <a:srgbClr val="000000"/>
                </a:solidFill>
                <a:latin typeface="Arial" panose="020B0604020202020204" pitchFamily="34" charset="0"/>
                <a:ea typeface="Times New Roman"/>
                <a:cs typeface="Arial" panose="020B0604020202020204" pitchFamily="34" charset="0"/>
              </a:rPr>
              <a:t>:</a:t>
            </a:r>
            <a:r>
              <a:rPr lang="en-US" altLang="zh-CN" sz="2000" b="1" spc="25" dirty="0">
                <a:solidFill>
                  <a:srgbClr val="000000"/>
                </a:solidFill>
                <a:latin typeface="Arial" panose="020B0604020202020204" pitchFamily="34" charset="0"/>
                <a:cs typeface="Arial" panose="020B0604020202020204" pitchFamily="34" charset="0"/>
              </a:rPr>
              <a:t> </a:t>
            </a:r>
            <a:r>
              <a:rPr lang="en-US" altLang="zh-CN" sz="2000" spc="55" dirty="0">
                <a:solidFill>
                  <a:srgbClr val="000000"/>
                </a:solidFill>
                <a:latin typeface="Arial" panose="020B0604020202020204" pitchFamily="34" charset="0"/>
                <a:ea typeface="Times New Roman"/>
                <a:cs typeface="Arial" panose="020B0604020202020204" pitchFamily="34" charset="0"/>
              </a:rPr>
              <a:t>Sơ</a:t>
            </a:r>
            <a:r>
              <a:rPr lang="en-US" altLang="zh-CN" sz="2000" spc="30" dirty="0">
                <a:solidFill>
                  <a:srgbClr val="000000"/>
                </a:solidFill>
                <a:latin typeface="Arial" panose="020B0604020202020204" pitchFamily="34" charset="0"/>
                <a:cs typeface="Arial" panose="020B0604020202020204" pitchFamily="34" charset="0"/>
              </a:rPr>
              <a:t> </a:t>
            </a:r>
            <a:r>
              <a:rPr lang="en-US" altLang="zh-CN" sz="2000" spc="50" dirty="0">
                <a:solidFill>
                  <a:srgbClr val="000000"/>
                </a:solidFill>
                <a:latin typeface="Arial" panose="020B0604020202020204" pitchFamily="34" charset="0"/>
                <a:ea typeface="Times New Roman"/>
                <a:cs typeface="Arial" panose="020B0604020202020204" pitchFamily="34" charset="0"/>
              </a:rPr>
              <a:t>đồ</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44" dirty="0">
                <a:solidFill>
                  <a:srgbClr val="000000"/>
                </a:solidFill>
                <a:latin typeface="Arial" panose="020B0604020202020204" pitchFamily="34" charset="0"/>
                <a:ea typeface="Times New Roman"/>
                <a:cs typeface="Arial" panose="020B0604020202020204" pitchFamily="34" charset="0"/>
              </a:rPr>
              <a:t>luồng</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55" dirty="0">
                <a:solidFill>
                  <a:srgbClr val="000000"/>
                </a:solidFill>
                <a:latin typeface="Arial" panose="020B0604020202020204" pitchFamily="34" charset="0"/>
                <a:ea typeface="Times New Roman"/>
                <a:cs typeface="Arial" panose="020B0604020202020204" pitchFamily="34" charset="0"/>
              </a:rPr>
              <a:t>dữ</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40" dirty="0">
                <a:solidFill>
                  <a:srgbClr val="000000"/>
                </a:solidFill>
                <a:latin typeface="Arial" panose="020B0604020202020204" pitchFamily="34" charset="0"/>
                <a:ea typeface="Times New Roman"/>
                <a:cs typeface="Arial" panose="020B0604020202020204" pitchFamily="34" charset="0"/>
              </a:rPr>
              <a:t>liệu</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55" dirty="0">
                <a:solidFill>
                  <a:srgbClr val="000000"/>
                </a:solidFill>
                <a:latin typeface="Arial" panose="020B0604020202020204" pitchFamily="34" charset="0"/>
                <a:ea typeface="Times New Roman"/>
                <a:cs typeface="Arial" panose="020B0604020202020204" pitchFamily="34" charset="0"/>
              </a:rPr>
              <a:t>(DFD</a:t>
            </a:r>
            <a:r>
              <a:rPr lang="en-US" altLang="zh-CN" sz="2000" spc="50" dirty="0">
                <a:solidFill>
                  <a:srgbClr val="000000"/>
                </a:solidFill>
                <a:latin typeface="Arial" panose="020B0604020202020204" pitchFamily="34" charset="0"/>
                <a:ea typeface="Times New Roman"/>
                <a:cs typeface="Arial" panose="020B0604020202020204" pitchFamily="34" charset="0"/>
              </a:rPr>
              <a:t>-</a:t>
            </a:r>
            <a:r>
              <a:rPr lang="en-US" altLang="zh-CN" sz="2000" spc="44" dirty="0">
                <a:solidFill>
                  <a:srgbClr val="000000"/>
                </a:solidFill>
                <a:latin typeface="Arial" panose="020B0604020202020204" pitchFamily="34" charset="0"/>
                <a:ea typeface="Times New Roman"/>
                <a:cs typeface="Arial" panose="020B0604020202020204" pitchFamily="34" charset="0"/>
              </a:rPr>
              <a:t>Data</a:t>
            </a:r>
            <a:r>
              <a:rPr lang="en-US" altLang="zh-CN" sz="2000" spc="30" dirty="0">
                <a:solidFill>
                  <a:srgbClr val="000000"/>
                </a:solidFill>
                <a:latin typeface="Arial" panose="020B0604020202020204" pitchFamily="34" charset="0"/>
                <a:cs typeface="Arial" panose="020B0604020202020204" pitchFamily="34" charset="0"/>
              </a:rPr>
              <a:t> </a:t>
            </a:r>
            <a:r>
              <a:rPr lang="en-US" altLang="zh-CN" sz="2000" spc="55" dirty="0">
                <a:solidFill>
                  <a:srgbClr val="000000"/>
                </a:solidFill>
                <a:latin typeface="Arial" panose="020B0604020202020204" pitchFamily="34" charset="0"/>
                <a:ea typeface="Times New Roman"/>
                <a:cs typeface="Arial" panose="020B0604020202020204" pitchFamily="34" charset="0"/>
              </a:rPr>
              <a:t>Flow</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44" dirty="0">
                <a:solidFill>
                  <a:srgbClr val="000000"/>
                </a:solidFill>
                <a:latin typeface="Arial" panose="020B0604020202020204" pitchFamily="34" charset="0"/>
                <a:ea typeface="Times New Roman"/>
                <a:cs typeface="Arial" panose="020B0604020202020204" pitchFamily="34" charset="0"/>
              </a:rPr>
              <a:t>Diagram)</a:t>
            </a:r>
            <a:r>
              <a:rPr lang="en-US" altLang="zh-CN" sz="2000" spc="25" dirty="0">
                <a:solidFill>
                  <a:srgbClr val="000000"/>
                </a:solidFill>
                <a:latin typeface="Arial" panose="020B0604020202020204" pitchFamily="34" charset="0"/>
                <a:cs typeface="Arial" panose="020B0604020202020204" pitchFamily="34" charset="0"/>
              </a:rPr>
              <a:t> </a:t>
            </a:r>
            <a:r>
              <a:rPr lang="en-US" altLang="zh-CN" sz="2000" spc="50" dirty="0">
                <a:solidFill>
                  <a:srgbClr val="000000"/>
                </a:solidFill>
                <a:latin typeface="Arial" panose="020B0604020202020204" pitchFamily="34" charset="0"/>
                <a:ea typeface="Times New Roman"/>
                <a:cs typeface="Arial" panose="020B0604020202020204" pitchFamily="34" charset="0"/>
              </a:rPr>
              <a:t>là</a:t>
            </a:r>
            <a:r>
              <a:rPr lang="en-US" altLang="zh-CN" sz="200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sơ</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đồ</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biểu</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thị</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các</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thông</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tin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75" dirty="0">
                <a:solidFill>
                  <a:srgbClr val="000000"/>
                </a:solidFill>
                <a:latin typeface="Arial" panose="020B0604020202020204" pitchFamily="34" charset="0"/>
                <a:ea typeface="Times New Roman"/>
                <a:cs typeface="Arial" panose="020B0604020202020204" pitchFamily="34" charset="0"/>
              </a:rPr>
              <a:t>liên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quan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đến</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việc</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thực</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5" dirty="0">
                <a:solidFill>
                  <a:srgbClr val="000000"/>
                </a:solidFill>
                <a:latin typeface="Arial" panose="020B0604020202020204" pitchFamily="34" charset="0"/>
                <a:ea typeface="Times New Roman"/>
                <a:cs typeface="Arial" panose="020B0604020202020204" pitchFamily="34" charset="0"/>
              </a:rPr>
              <a:t>hiện</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nghiệp</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vụ</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trong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thế</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giới</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thực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bên</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trong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máy</a:t>
            </a:r>
            <a:r>
              <a:rPr lang="en-US" altLang="zh-CN" sz="2000" spc="-4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tính.</a:t>
            </a:r>
          </a:p>
          <a:p>
            <a:pPr>
              <a:lnSpc>
                <a:spcPts val="405"/>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spc="69" dirty="0">
                <a:solidFill>
                  <a:srgbClr val="000000"/>
                </a:solidFill>
                <a:latin typeface="Arial" panose="020B0604020202020204" pitchFamily="34" charset="0"/>
                <a:ea typeface="Arial"/>
                <a:cs typeface="Arial" panose="020B0604020202020204" pitchFamily="34" charset="0"/>
              </a:rPr>
              <a:t>•</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b="1" spc="129" dirty="0">
                <a:solidFill>
                  <a:srgbClr val="000000"/>
                </a:solidFill>
                <a:latin typeface="Arial" panose="020B0604020202020204" pitchFamily="34" charset="0"/>
                <a:ea typeface="Times New Roman"/>
                <a:cs typeface="Arial" panose="020B0604020202020204" pitchFamily="34" charset="0"/>
              </a:rPr>
              <a:t>Mục</a:t>
            </a:r>
            <a:r>
              <a:rPr lang="en-US" altLang="zh-CN" sz="2000" b="1" spc="50" dirty="0">
                <a:solidFill>
                  <a:srgbClr val="000000"/>
                </a:solidFill>
                <a:latin typeface="Arial" panose="020B0604020202020204" pitchFamily="34" charset="0"/>
                <a:cs typeface="Arial" panose="020B0604020202020204" pitchFamily="34" charset="0"/>
              </a:rPr>
              <a:t> </a:t>
            </a:r>
            <a:r>
              <a:rPr lang="en-US" altLang="zh-CN" sz="2000" b="1" spc="80" dirty="0">
                <a:solidFill>
                  <a:srgbClr val="000000"/>
                </a:solidFill>
                <a:latin typeface="Arial" panose="020B0604020202020204" pitchFamily="34" charset="0"/>
                <a:ea typeface="Times New Roman"/>
                <a:cs typeface="Arial" panose="020B0604020202020204" pitchFamily="34" charset="0"/>
              </a:rPr>
              <a:t>tiêu:</a:t>
            </a:r>
            <a:r>
              <a:rPr lang="en-US" altLang="zh-CN" sz="2000" b="1" spc="55" dirty="0">
                <a:solidFill>
                  <a:srgbClr val="000000"/>
                </a:solidFill>
                <a:latin typeface="Arial" panose="020B0604020202020204" pitchFamily="34" charset="0"/>
                <a:cs typeface="Arial" panose="020B0604020202020204" pitchFamily="34" charset="0"/>
              </a:rPr>
              <a:t> </a:t>
            </a:r>
            <a:r>
              <a:rPr lang="en-US" altLang="zh-CN" sz="2000" spc="139" dirty="0">
                <a:solidFill>
                  <a:srgbClr val="000000"/>
                </a:solidFill>
                <a:latin typeface="Arial" panose="020B0604020202020204" pitchFamily="34" charset="0"/>
                <a:ea typeface="Times New Roman"/>
                <a:cs typeface="Arial" panose="020B0604020202020204" pitchFamily="34" charset="0"/>
              </a:rPr>
              <a:t>Mô</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hình</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hóa</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thế</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0" dirty="0">
                <a:solidFill>
                  <a:srgbClr val="000000"/>
                </a:solidFill>
                <a:latin typeface="Arial" panose="020B0604020202020204" pitchFamily="34" charset="0"/>
                <a:ea typeface="Times New Roman"/>
                <a:cs typeface="Arial" panose="020B0604020202020204" pitchFamily="34" charset="0"/>
              </a:rPr>
              <a:t>giới</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thực</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với</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89" dirty="0">
                <a:solidFill>
                  <a:srgbClr val="000000"/>
                </a:solidFill>
                <a:latin typeface="Arial" panose="020B0604020202020204" pitchFamily="34" charset="0"/>
                <a:ea typeface="Times New Roman"/>
                <a:cs typeface="Arial" panose="020B0604020202020204" pitchFamily="34" charset="0"/>
              </a:rPr>
              <a:t>các</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100" dirty="0">
                <a:solidFill>
                  <a:srgbClr val="000000"/>
                </a:solidFill>
                <a:latin typeface="Arial" panose="020B0604020202020204" pitchFamily="34" charset="0"/>
                <a:ea typeface="Times New Roman"/>
                <a:cs typeface="Arial" panose="020B0604020202020204" pitchFamily="34" charset="0"/>
              </a:rPr>
              <a:t>yêu</a:t>
            </a:r>
            <a:r>
              <a:rPr lang="en-US" altLang="zh-CN" sz="2000" spc="55" dirty="0">
                <a:solidFill>
                  <a:srgbClr val="000000"/>
                </a:solidFill>
                <a:latin typeface="Arial" panose="020B0604020202020204" pitchFamily="34" charset="0"/>
                <a:cs typeface="Arial" panose="020B0604020202020204" pitchFamily="34" charset="0"/>
              </a:rPr>
              <a:t> </a:t>
            </a:r>
            <a:r>
              <a:rPr lang="en-US" altLang="zh-CN" sz="2000" spc="94" dirty="0">
                <a:solidFill>
                  <a:srgbClr val="000000"/>
                </a:solidFill>
                <a:latin typeface="Arial" panose="020B0604020202020204" pitchFamily="34" charset="0"/>
                <a:ea typeface="Times New Roman"/>
                <a:cs typeface="Arial" panose="020B0604020202020204" pitchFamily="34" charset="0"/>
              </a:rPr>
              <a:t>cầu</a:t>
            </a:r>
            <a:r>
              <a:rPr lang="en-US" altLang="zh-CN" sz="2000" spc="50" dirty="0">
                <a:solidFill>
                  <a:srgbClr val="000000"/>
                </a:solidFill>
                <a:latin typeface="Arial" panose="020B0604020202020204" pitchFamily="34" charset="0"/>
                <a:cs typeface="Arial" panose="020B0604020202020204" pitchFamily="34" charset="0"/>
              </a:rPr>
              <a:t> </a:t>
            </a:r>
            <a:r>
              <a:rPr lang="en-US" altLang="zh-CN" sz="2000" spc="94">
                <a:solidFill>
                  <a:srgbClr val="000000"/>
                </a:solidFill>
                <a:latin typeface="Arial" panose="020B0604020202020204" pitchFamily="34" charset="0"/>
                <a:ea typeface="Times New Roman"/>
                <a:cs typeface="Arial" panose="020B0604020202020204" pitchFamily="34" charset="0"/>
              </a:rPr>
              <a:t>đã</a:t>
            </a:r>
            <a:r>
              <a:rPr lang="en-US" altLang="zh-CN" sz="2000" spc="50">
                <a:solidFill>
                  <a:srgbClr val="000000"/>
                </a:solidFill>
                <a:latin typeface="Arial" panose="020B0604020202020204" pitchFamily="34" charset="0"/>
                <a:cs typeface="Arial" panose="020B0604020202020204" pitchFamily="34" charset="0"/>
              </a:rPr>
              <a:t> </a:t>
            </a:r>
            <a:r>
              <a:rPr lang="en-US" altLang="zh-CN" sz="2000" spc="94">
                <a:solidFill>
                  <a:srgbClr val="000000"/>
                </a:solidFill>
                <a:latin typeface="Arial" panose="020B0604020202020204" pitchFamily="34" charset="0"/>
                <a:ea typeface="Times New Roman"/>
                <a:cs typeface="Arial" panose="020B0604020202020204" pitchFamily="34" charset="0"/>
              </a:rPr>
              <a:t>xác </a:t>
            </a:r>
            <a:r>
              <a:rPr lang="en-US" altLang="zh-CN" sz="2000">
                <a:solidFill>
                  <a:srgbClr val="000000"/>
                </a:solidFill>
                <a:latin typeface="Arial" panose="020B0604020202020204" pitchFamily="34" charset="0"/>
                <a:ea typeface="Times New Roman"/>
                <a:cs typeface="Arial" panose="020B0604020202020204" pitchFamily="34" charset="0"/>
              </a:rPr>
              <a:t>định</a:t>
            </a:r>
            <a:r>
              <a:rPr lang="en-US" altLang="zh-CN" sz="2000" spc="-10" dirty="0">
                <a:solidFill>
                  <a:srgbClr val="000000"/>
                </a:solidFill>
                <a:latin typeface="Arial" panose="020B0604020202020204" pitchFamily="34" charset="0"/>
                <a:ea typeface="Times New Roman"/>
                <a:cs typeface="Arial" panose="020B0604020202020204" pitchFamily="34" charset="0"/>
              </a:rPr>
              <a:t>.</a:t>
            </a:r>
          </a:p>
          <a:p>
            <a:pPr>
              <a:lnSpc>
                <a:spcPts val="819"/>
              </a:lnSpc>
            </a:pPr>
            <a:endParaRPr lang="en-US" sz="2000" dirty="0">
              <a:latin typeface="Arial" panose="020B0604020202020204" pitchFamily="34" charset="0"/>
              <a:cs typeface="Arial" panose="020B0604020202020204" pitchFamily="34" charset="0"/>
            </a:endParaRPr>
          </a:p>
          <a:p>
            <a:pPr marL="0">
              <a:lnSpc>
                <a:spcPct val="100000"/>
              </a:lnSpc>
            </a:pPr>
            <a:r>
              <a:rPr lang="en-US" altLang="zh-CN" sz="2000" dirty="0">
                <a:solidFill>
                  <a:srgbClr val="000000"/>
                </a:solidFill>
                <a:latin typeface="Arial" panose="020B0604020202020204" pitchFamily="34" charset="0"/>
                <a:ea typeface="Arial"/>
                <a:cs typeface="Arial" panose="020B0604020202020204" pitchFamily="34" charset="0"/>
              </a:rPr>
              <a:t>•</a:t>
            </a:r>
            <a:r>
              <a:rPr lang="en-US" altLang="zh-CN" sz="2000" spc="170" dirty="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Kết</a:t>
            </a:r>
            <a:r>
              <a:rPr lang="en-US" altLang="zh-CN" sz="2000" b="1" spc="160" dirty="0">
                <a:solidFill>
                  <a:srgbClr val="000000"/>
                </a:solidFill>
                <a:latin typeface="Arial" panose="020B0604020202020204" pitchFamily="34" charset="0"/>
                <a:cs typeface="Arial" panose="020B0604020202020204" pitchFamily="34" charset="0"/>
              </a:rPr>
              <a:t> </a:t>
            </a:r>
            <a:r>
              <a:rPr lang="en-US" altLang="zh-CN" sz="2000" b="1" dirty="0">
                <a:solidFill>
                  <a:srgbClr val="000000"/>
                </a:solidFill>
                <a:latin typeface="Arial" panose="020B0604020202020204" pitchFamily="34" charset="0"/>
                <a:ea typeface="Times New Roman"/>
                <a:cs typeface="Arial" panose="020B0604020202020204" pitchFamily="34" charset="0"/>
              </a:rPr>
              <a:t>quả:</a:t>
            </a:r>
          </a:p>
          <a:p>
            <a:pPr>
              <a:lnSpc>
                <a:spcPts val="469"/>
              </a:lnSpc>
            </a:pPr>
            <a:endParaRPr lang="en-US" sz="2000" dirty="0">
              <a:latin typeface="Arial" panose="020B0604020202020204" pitchFamily="34" charset="0"/>
              <a:cs typeface="Arial" panose="020B0604020202020204" pitchFamily="34" charset="0"/>
            </a:endParaRPr>
          </a:p>
          <a:p>
            <a:pPr marL="457504" hangingPunct="0">
              <a:lnSpc>
                <a:spcPct val="129583"/>
              </a:lnSpc>
            </a:pP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Sơ</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đồ</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luồng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dữ</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liệu</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của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từng</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công</a:t>
            </a:r>
            <a:r>
              <a:rPr lang="en-US" altLang="zh-CN" sz="2000" spc="-64"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việc;</a:t>
            </a:r>
            <a:r>
              <a:rPr lang="en-US" altLang="zh-CN" sz="2000" dirty="0">
                <a:solidFill>
                  <a:srgbClr val="000000"/>
                </a:solidFill>
                <a:latin typeface="Arial" panose="020B0604020202020204" pitchFamily="34" charset="0"/>
                <a:cs typeface="Arial" panose="020B0604020202020204" pitchFamily="34" charset="0"/>
              </a:rPr>
              <a:t> </a:t>
            </a:r>
            <a:br>
              <a:rPr sz="2000">
                <a:latin typeface="Arial" panose="020B0604020202020204" pitchFamily="34" charset="0"/>
                <a:cs typeface="Arial" panose="020B0604020202020204" pitchFamily="34" charset="0"/>
              </a:rPr>
            </a:br>
            <a:r>
              <a:rPr lang="en-US" altLang="zh-CN" sz="2000" dirty="0">
                <a:solidFill>
                  <a:srgbClr val="000000"/>
                </a:solidFill>
                <a:latin typeface="Arial" panose="020B0604020202020204" pitchFamily="34" charset="0"/>
                <a:ea typeface="Times New Roman"/>
                <a:cs typeface="Arial" panose="020B0604020202020204" pitchFamily="34" charset="0"/>
              </a:rPr>
              <a:t>-</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Sơ</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đồ</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phối</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hợp</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giữa</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các</a:t>
            </a: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công</a:t>
            </a:r>
            <a:r>
              <a:rPr lang="en-US" altLang="zh-CN" sz="2000" spc="-10" dirty="0">
                <a:solidFill>
                  <a:srgbClr val="000000"/>
                </a:solidFill>
                <a:latin typeface="Arial" panose="020B0604020202020204" pitchFamily="34" charset="0"/>
                <a:cs typeface="Arial" panose="020B0604020202020204" pitchFamily="34" charset="0"/>
              </a:rPr>
              <a:t> </a:t>
            </a:r>
            <a:r>
              <a:rPr lang="en-US" altLang="zh-CN" sz="2000" dirty="0">
                <a:solidFill>
                  <a:srgbClr val="000000"/>
                </a:solidFill>
                <a:latin typeface="Arial" panose="020B0604020202020204" pitchFamily="34" charset="0"/>
                <a:ea typeface="Times New Roman"/>
                <a:cs typeface="Arial" panose="020B0604020202020204" pitchFamily="34" charset="0"/>
              </a:rPr>
              <a:t>việc.</a:t>
            </a:r>
          </a:p>
        </p:txBody>
      </p:sp>
      <p:sp>
        <p:nvSpPr>
          <p:cNvPr id="4" name="TextBox 6">
            <a:extLst>
              <a:ext uri="{FF2B5EF4-FFF2-40B4-BE49-F238E27FC236}">
                <a16:creationId xmlns:a16="http://schemas.microsoft.com/office/drawing/2014/main" id="{86158E21-A977-3705-DED5-2B9809E4B30C}"/>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3.3.</a:t>
            </a:r>
            <a:r>
              <a:rPr lang="en-US" altLang="zh-CN" sz="3000" b="1">
                <a:solidFill>
                  <a:srgbClr val="FEFEFE"/>
                </a:solidFill>
                <a:latin typeface="Times New Roman"/>
                <a:cs typeface="Times New Roman"/>
              </a:rPr>
              <a:t> ĐẶC TẢ YÊU CẦU</a:t>
            </a:r>
            <a:endParaRPr lang="en-US" dirty="0"/>
          </a:p>
        </p:txBody>
      </p:sp>
      <p:sp>
        <p:nvSpPr>
          <p:cNvPr id="3" name="TextBox 77">
            <a:extLst>
              <a:ext uri="{FF2B5EF4-FFF2-40B4-BE49-F238E27FC236}">
                <a16:creationId xmlns:a16="http://schemas.microsoft.com/office/drawing/2014/main" id="{EB3DE690-E5AC-61D7-6ADB-F1F6EDD1C2A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3.1.</a:t>
            </a:r>
            <a:r>
              <a:rPr lang="en-US" altLang="zh-CN" sz="3000" b="1">
                <a:solidFill>
                  <a:srgbClr val="FEFEFE"/>
                </a:solidFill>
                <a:latin typeface="Times New Roman"/>
                <a:cs typeface="Times New Roman"/>
              </a:rPr>
              <a:t> ĐÁNH GIÁ CÁC YÊU CẦU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651542" y="2611225"/>
            <a:ext cx="8237933" cy="35454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Wingdings" panose="05000000000000000000" pitchFamily="2" charset="2"/>
              <a:buChar char="§"/>
            </a:pPr>
            <a:r>
              <a:rPr lang="en-US" sz="2400">
                <a:solidFill>
                  <a:schemeClr val="tx1"/>
                </a:solidFill>
              </a:rPr>
              <a:t>Đưa ra </a:t>
            </a:r>
            <a:r>
              <a:rPr lang="vi-VN" sz="2200">
                <a:solidFill>
                  <a:schemeClr val="tx1"/>
                </a:solidFill>
              </a:rPr>
              <a:t>các yêu cầu thực sự</a:t>
            </a:r>
            <a:r>
              <a:rPr lang="en-US" sz="2200">
                <a:solidFill>
                  <a:schemeClr val="tx1"/>
                </a:solidFill>
              </a:rPr>
              <a:t> </a:t>
            </a:r>
            <a:r>
              <a:rPr lang="en-US" sz="2400">
                <a:solidFill>
                  <a:schemeClr val="tx1"/>
                </a:solidFill>
              </a:rPr>
              <a:t>của hệ thống</a:t>
            </a:r>
            <a:r>
              <a:rPr lang="en-US" sz="2200">
                <a:solidFill>
                  <a:schemeClr val="tx1"/>
                </a:solidFill>
              </a:rPr>
              <a:t> </a:t>
            </a:r>
            <a:r>
              <a:rPr lang="vi-VN" sz="2200">
                <a:solidFill>
                  <a:schemeClr val="tx1"/>
                </a:solidFill>
              </a:rPr>
              <a:t>đáp ứng đòi hỏi của khách hàng. </a:t>
            </a:r>
            <a:endParaRPr lang="en-US" sz="2200">
              <a:solidFill>
                <a:schemeClr val="tx1"/>
              </a:solidFill>
            </a:endParaRPr>
          </a:p>
          <a:p>
            <a:pPr marL="342900" indent="-342900" algn="l">
              <a:buFont typeface="Wingdings" panose="05000000000000000000" pitchFamily="2" charset="2"/>
              <a:buChar char="§"/>
            </a:pPr>
            <a:r>
              <a:rPr lang="en-US" sz="2200">
                <a:solidFill>
                  <a:schemeClr val="tx1"/>
                </a:solidFill>
              </a:rPr>
              <a:t>V</a:t>
            </a:r>
            <a:r>
              <a:rPr lang="vi-VN" sz="2200">
                <a:solidFill>
                  <a:schemeClr val="tx1"/>
                </a:solidFill>
              </a:rPr>
              <a:t>iệc đánh giá không</a:t>
            </a:r>
            <a:r>
              <a:rPr lang="en-US" sz="2200">
                <a:solidFill>
                  <a:schemeClr val="tx1"/>
                </a:solidFill>
              </a:rPr>
              <a:t> </a:t>
            </a:r>
            <a:r>
              <a:rPr lang="vi-VN" sz="2200">
                <a:solidFill>
                  <a:schemeClr val="tx1"/>
                </a:solidFill>
              </a:rPr>
              <a:t>chính xác</a:t>
            </a:r>
            <a:r>
              <a:rPr lang="en-US" sz="2200">
                <a:solidFill>
                  <a:schemeClr val="tx1"/>
                </a:solidFill>
              </a:rPr>
              <a:t> dẫn đến:</a:t>
            </a:r>
          </a:p>
          <a:p>
            <a:pPr marL="800100" lvl="1" indent="-342900" algn="l">
              <a:buFont typeface="Wingdings" panose="05000000000000000000" pitchFamily="2" charset="2"/>
              <a:buChar char="§"/>
            </a:pPr>
            <a:r>
              <a:rPr lang="en-US" sz="2000">
                <a:solidFill>
                  <a:schemeClr val="tx1"/>
                </a:solidFill>
                <a:latin typeface="+mj-lt"/>
              </a:rPr>
              <a:t>C</a:t>
            </a:r>
            <a:r>
              <a:rPr lang="vi-VN" sz="2000">
                <a:solidFill>
                  <a:schemeClr val="tx1"/>
                </a:solidFill>
                <a:latin typeface="+mj-lt"/>
              </a:rPr>
              <a:t>ác lỗi trong phần yêu cầu sẽ truyền tới thiết kế hệ thống và triển khai hệ</a:t>
            </a:r>
            <a:r>
              <a:rPr lang="en-US" sz="2000">
                <a:solidFill>
                  <a:schemeClr val="tx1"/>
                </a:solidFill>
                <a:latin typeface="+mj-lt"/>
              </a:rPr>
              <a:t> </a:t>
            </a:r>
            <a:r>
              <a:rPr lang="vi-VN" sz="2000">
                <a:solidFill>
                  <a:schemeClr val="tx1"/>
                </a:solidFill>
                <a:latin typeface="+mj-lt"/>
              </a:rPr>
              <a:t>thống. </a:t>
            </a:r>
            <a:endParaRPr lang="en-US" sz="2000">
              <a:solidFill>
                <a:schemeClr val="tx1"/>
              </a:solidFill>
              <a:latin typeface="+mj-lt"/>
            </a:endParaRPr>
          </a:p>
          <a:p>
            <a:pPr marL="801688" lvl="2" indent="-342900" algn="l">
              <a:buFont typeface="Wingdings" panose="05000000000000000000" pitchFamily="2" charset="2"/>
              <a:buChar char="§"/>
            </a:pPr>
            <a:r>
              <a:rPr lang="vi-VN" sz="2000">
                <a:solidFill>
                  <a:schemeClr val="tx1"/>
                </a:solidFill>
                <a:latin typeface="+mj-lt"/>
              </a:rPr>
              <a:t>Chi phí sửa lỗi sẽ rất lớn</a:t>
            </a:r>
            <a:endParaRPr lang="en-US" sz="2000">
              <a:solidFill>
                <a:schemeClr val="tx1"/>
              </a:solidFill>
              <a:latin typeface="+mj-lt"/>
            </a:endParaRPr>
          </a:p>
          <a:p>
            <a:pPr marL="801688" lvl="2" indent="-342900" algn="l">
              <a:buFont typeface="Wingdings" panose="05000000000000000000" pitchFamily="2" charset="2"/>
              <a:buChar char="§"/>
            </a:pPr>
            <a:r>
              <a:rPr lang="en-US" sz="2000">
                <a:solidFill>
                  <a:schemeClr val="tx1"/>
                </a:solidFill>
                <a:latin typeface="+mj-lt"/>
              </a:rPr>
              <a:t>Sự thay đổi về yêu cầu ngụ ý rằng việc thiết kế triển khai cũng phải thay đổi theo.</a:t>
            </a:r>
            <a:endParaRPr lang="en-US" sz="2000" dirty="0">
              <a:solidFill>
                <a:schemeClr val="tx1"/>
              </a:solidFill>
              <a:latin typeface="+mj-lt"/>
            </a:endParaRPr>
          </a:p>
        </p:txBody>
      </p:sp>
      <p:grpSp>
        <p:nvGrpSpPr>
          <p:cNvPr id="9" name="Group 8">
            <a:extLst>
              <a:ext uri="{FF2B5EF4-FFF2-40B4-BE49-F238E27FC236}">
                <a16:creationId xmlns:a16="http://schemas.microsoft.com/office/drawing/2014/main" id="{A4F54C23-E277-EFEE-B9F9-E163B96F1741}"/>
              </a:ext>
            </a:extLst>
          </p:cNvPr>
          <p:cNvGrpSpPr/>
          <p:nvPr/>
        </p:nvGrpSpPr>
        <p:grpSpPr>
          <a:xfrm>
            <a:off x="1069855" y="1569951"/>
            <a:ext cx="7401306" cy="584775"/>
            <a:chOff x="979756" y="1428548"/>
            <a:chExt cx="7401306" cy="584775"/>
          </a:xfrm>
        </p:grpSpPr>
        <p:sp>
          <p:nvSpPr>
            <p:cNvPr id="7" name="Freeform 227">
              <a:extLst>
                <a:ext uri="{FF2B5EF4-FFF2-40B4-BE49-F238E27FC236}">
                  <a16:creationId xmlns:a16="http://schemas.microsoft.com/office/drawing/2014/main" id="{81E14CAF-1AD2-D2B9-C9FA-73C217F73331}"/>
                </a:ext>
              </a:extLst>
            </p:cNvPr>
            <p:cNvSpPr/>
            <p:nvPr/>
          </p:nvSpPr>
          <p:spPr>
            <a:xfrm>
              <a:off x="979756" y="1431997"/>
              <a:ext cx="7401306" cy="543305"/>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0E441102-4DB5-6F17-EE72-C51E1CD21AF1}"/>
                </a:ext>
              </a:extLst>
            </p:cNvPr>
            <p:cNvSpPr/>
            <p:nvPr/>
          </p:nvSpPr>
          <p:spPr>
            <a:xfrm>
              <a:off x="979756" y="1428548"/>
              <a:ext cx="7401306" cy="584775"/>
            </a:xfrm>
            <a:prstGeom prst="rect">
              <a:avLst/>
            </a:prstGeom>
            <a:noFill/>
          </p:spPr>
          <p:txBody>
            <a:bodyPr wrap="square" lIns="91440" tIns="45720" rIns="91440" bIns="45720">
              <a:spAutoFit/>
            </a:bodyPr>
            <a:lstStyle/>
            <a:p>
              <a:pPr algn="ctr"/>
              <a:r>
                <a:rPr lang="en-US" sz="3200">
                  <a:solidFill>
                    <a:srgbClr val="C00000"/>
                  </a:solidFill>
                  <a:effectLst>
                    <a:outerShdw blurRad="38100" dist="38100" dir="2700000" algn="tl">
                      <a:srgbClr val="000000">
                        <a:alpha val="43137"/>
                      </a:srgbClr>
                    </a:outerShdw>
                  </a:effectLst>
                </a:rPr>
                <a:t>Chỉ ra những yêu cầu thực sự của hệ thống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3.1.</a:t>
            </a:r>
            <a:r>
              <a:rPr lang="en-US" altLang="zh-CN" sz="3000" b="1">
                <a:solidFill>
                  <a:srgbClr val="FEFEFE"/>
                </a:solidFill>
                <a:latin typeface="Times New Roman"/>
                <a:cs typeface="Times New Roman"/>
              </a:rPr>
              <a:t> ĐÁNH GIÁ CÁC YÊU CẦU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443061" y="1337780"/>
            <a:ext cx="8474696" cy="465256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spcBef>
                <a:spcPts val="0"/>
              </a:spcBef>
              <a:buFont typeface="Wingdings" panose="05000000000000000000" pitchFamily="2" charset="2"/>
              <a:buChar char="§"/>
            </a:pPr>
            <a:r>
              <a:rPr lang="en-US" sz="2400">
                <a:solidFill>
                  <a:srgbClr val="FF0000"/>
                </a:solidFill>
                <a:latin typeface="Arial" panose="020B0604020202020204" pitchFamily="34" charset="0"/>
                <a:cs typeface="Arial" panose="020B0604020202020204" pitchFamily="34" charset="0"/>
              </a:rPr>
              <a:t>Một số khía cạnh của yêu cầu cần phải kiểm chứng:</a:t>
            </a:r>
          </a:p>
          <a:p>
            <a:pPr marL="800100" lvl="1" indent="-342900" algn="just">
              <a:spcBef>
                <a:spcPts val="0"/>
              </a:spcBef>
              <a:buFont typeface="Wingdings" panose="05000000000000000000" pitchFamily="2" charset="2"/>
              <a:buChar char="§"/>
            </a:pPr>
            <a:r>
              <a:rPr lang="vi-VN" sz="2400" b="1">
                <a:solidFill>
                  <a:schemeClr val="tx1"/>
                </a:solidFill>
                <a:latin typeface="Calibri" panose="020F0502020204030204" pitchFamily="34" charset="0"/>
                <a:cs typeface="Calibri" panose="020F0502020204030204" pitchFamily="34" charset="0"/>
              </a:rPr>
              <a:t>Giá trị: </a:t>
            </a:r>
            <a:endParaRPr lang="en-US" sz="2400" b="1">
              <a:solidFill>
                <a:schemeClr val="tx1"/>
              </a:solidFill>
              <a:latin typeface="Calibri" panose="020F0502020204030204" pitchFamily="34" charset="0"/>
              <a:cs typeface="Calibri" panose="020F0502020204030204" pitchFamily="34" charset="0"/>
            </a:endParaRPr>
          </a:p>
          <a:p>
            <a:pPr marL="1257300" lvl="2" indent="-342900" algn="just">
              <a:spcBef>
                <a:spcPts val="0"/>
              </a:spcBef>
              <a:buFont typeface="Wingdings" panose="05000000000000000000" pitchFamily="2" charset="2"/>
              <a:buChar char="ü"/>
            </a:pPr>
            <a:r>
              <a:rPr lang="en-US">
                <a:solidFill>
                  <a:schemeClr val="tx1"/>
                </a:solidFill>
                <a:latin typeface="Calibri" panose="020F0502020204030204" pitchFamily="34" charset="0"/>
                <a:cs typeface="Calibri" panose="020F0502020204030204" pitchFamily="34" charset="0"/>
              </a:rPr>
              <a:t>Xem xét giữ lại các yêu cầu chức năng thực sự cần thiết với hệ thống</a:t>
            </a:r>
          </a:p>
          <a:p>
            <a:pPr marL="1257300" lvl="2" indent="-342900" algn="just">
              <a:spcBef>
                <a:spcPts val="0"/>
              </a:spcBef>
              <a:buFont typeface="Wingdings" panose="05000000000000000000" pitchFamily="2" charset="2"/>
              <a:buChar char="ü"/>
            </a:pPr>
            <a:r>
              <a:rPr lang="en-US">
                <a:solidFill>
                  <a:schemeClr val="tx1"/>
                </a:solidFill>
                <a:latin typeface="Calibri" panose="020F0502020204030204" pitchFamily="34" charset="0"/>
                <a:cs typeface="Calibri" panose="020F0502020204030204" pitchFamily="34" charset="0"/>
              </a:rPr>
              <a:t>Loại bỏ các yêu cầu không cần thiết</a:t>
            </a:r>
          </a:p>
          <a:p>
            <a:pPr marL="1257300" lvl="2" indent="-342900" algn="just">
              <a:spcBef>
                <a:spcPts val="0"/>
              </a:spcBef>
              <a:buFont typeface="Wingdings" panose="05000000000000000000" pitchFamily="2" charset="2"/>
              <a:buChar char="ü"/>
            </a:pPr>
            <a:r>
              <a:rPr lang="en-US">
                <a:solidFill>
                  <a:schemeClr val="tx1"/>
                </a:solidFill>
                <a:latin typeface="Calibri" panose="020F0502020204030204" pitchFamily="34" charset="0"/>
                <a:cs typeface="Calibri" panose="020F0502020204030204" pitchFamily="34" charset="0"/>
              </a:rPr>
              <a:t>Xác định các chức năng khác cần đưa vào hệ thống</a:t>
            </a:r>
            <a:endParaRPr lang="vi-VN">
              <a:solidFill>
                <a:schemeClr val="tx1"/>
              </a:solidFill>
              <a:latin typeface="Calibri" panose="020F0502020204030204" pitchFamily="34" charset="0"/>
              <a:cs typeface="Calibri" panose="020F0502020204030204" pitchFamily="34" charset="0"/>
            </a:endParaRPr>
          </a:p>
          <a:p>
            <a:pPr marL="800100" lvl="1" indent="-342900" algn="just">
              <a:spcBef>
                <a:spcPts val="0"/>
              </a:spcBef>
              <a:buFont typeface="Wingdings" panose="05000000000000000000" pitchFamily="2" charset="2"/>
              <a:buChar char="§"/>
            </a:pPr>
            <a:r>
              <a:rPr lang="en-US" sz="2400" b="1">
                <a:solidFill>
                  <a:schemeClr val="tx1"/>
                </a:solidFill>
                <a:latin typeface="Calibri" panose="020F0502020204030204" pitchFamily="34" charset="0"/>
                <a:cs typeface="Calibri" panose="020F0502020204030204" pitchFamily="34" charset="0"/>
              </a:rPr>
              <a:t>Độ c</a:t>
            </a:r>
            <a:r>
              <a:rPr lang="vi-VN" sz="2400" b="1">
                <a:solidFill>
                  <a:schemeClr val="tx1"/>
                </a:solidFill>
                <a:latin typeface="Calibri" panose="020F0502020204030204" pitchFamily="34" charset="0"/>
                <a:cs typeface="Calibri" panose="020F0502020204030204" pitchFamily="34" charset="0"/>
              </a:rPr>
              <a:t>hắc chắn: </a:t>
            </a:r>
            <a:endParaRPr lang="en-US" sz="2400" b="1">
              <a:solidFill>
                <a:schemeClr val="tx1"/>
              </a:solidFill>
              <a:latin typeface="Calibri" panose="020F0502020204030204" pitchFamily="34" charset="0"/>
              <a:cs typeface="Calibri" panose="020F0502020204030204" pitchFamily="34" charset="0"/>
            </a:endParaRPr>
          </a:p>
          <a:p>
            <a:pPr marL="1257300" lvl="2" indent="-342900" algn="just">
              <a:spcBef>
                <a:spcPts val="0"/>
              </a:spcBef>
              <a:buFont typeface="Wingdings" panose="05000000000000000000" pitchFamily="2" charset="2"/>
              <a:buChar char="ü"/>
            </a:pPr>
            <a:r>
              <a:rPr lang="en-US">
                <a:solidFill>
                  <a:schemeClr val="tx1"/>
                </a:solidFill>
                <a:latin typeface="Calibri" panose="020F0502020204030204" pitchFamily="34" charset="0"/>
                <a:cs typeface="Calibri" panose="020F0502020204030204" pitchFamily="34" charset="0"/>
              </a:rPr>
              <a:t>M</a:t>
            </a:r>
            <a:r>
              <a:rPr lang="vi-VN">
                <a:solidFill>
                  <a:schemeClr val="tx1"/>
                </a:solidFill>
                <a:latin typeface="Calibri" panose="020F0502020204030204" pitchFamily="34" charset="0"/>
                <a:cs typeface="Calibri" panose="020F0502020204030204" pitchFamily="34" charset="0"/>
              </a:rPr>
              <a:t>ọi yêu cầu không được mâu thuẫn với các yêu cầu khác</a:t>
            </a:r>
            <a:r>
              <a:rPr lang="en-US">
                <a:solidFill>
                  <a:schemeClr val="tx1"/>
                </a:solidFill>
                <a:latin typeface="Calibri" panose="020F0502020204030204" pitchFamily="34" charset="0"/>
                <a:cs typeface="Calibri" panose="020F0502020204030204" pitchFamily="34" charset="0"/>
              </a:rPr>
              <a:t>. </a:t>
            </a:r>
          </a:p>
          <a:p>
            <a:pPr marL="1257300" lvl="2" indent="-342900" algn="just">
              <a:spcBef>
                <a:spcPts val="0"/>
              </a:spcBef>
              <a:buFont typeface="Wingdings" panose="05000000000000000000" pitchFamily="2" charset="2"/>
              <a:buChar char="ü"/>
            </a:pPr>
            <a:r>
              <a:rPr lang="en-US">
                <a:solidFill>
                  <a:schemeClr val="tx1"/>
                </a:solidFill>
                <a:latin typeface="Calibri" panose="020F0502020204030204" pitchFamily="34" charset="0"/>
                <a:cs typeface="Calibri" panose="020F0502020204030204" pitchFamily="34" charset="0"/>
              </a:rPr>
              <a:t>Cần có sự </a:t>
            </a:r>
            <a:r>
              <a:rPr lang="vi-VN">
                <a:solidFill>
                  <a:schemeClr val="tx1"/>
                </a:solidFill>
                <a:latin typeface="Calibri" panose="020F0502020204030204" pitchFamily="34" charset="0"/>
                <a:cs typeface="Calibri" panose="020F0502020204030204" pitchFamily="34" charset="0"/>
              </a:rPr>
              <a:t>thỏa hiệp các</a:t>
            </a:r>
            <a:r>
              <a:rPr lang="en-US">
                <a:solidFill>
                  <a:schemeClr val="tx1"/>
                </a:solidFill>
                <a:latin typeface="Calibri" panose="020F0502020204030204" pitchFamily="34" charset="0"/>
                <a:cs typeface="Calibri" panose="020F0502020204030204" pitchFamily="34" charset="0"/>
              </a:rPr>
              <a:t> yêu cầu (khi hệ thống có nhiều loại người dùng khác nhau nên sẽ có các yêu cầu khác nhau)</a:t>
            </a:r>
            <a:endParaRPr lang="vi-VN">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379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3.1.</a:t>
            </a:r>
            <a:r>
              <a:rPr lang="en-US" altLang="zh-CN" sz="3000" b="1">
                <a:solidFill>
                  <a:srgbClr val="FEFEFE"/>
                </a:solidFill>
                <a:latin typeface="Times New Roman"/>
                <a:cs typeface="Times New Roman"/>
              </a:rPr>
              <a:t> ĐÁNH GIÁ CÁC YÊU CẦU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613290" y="1291211"/>
            <a:ext cx="8304467" cy="476464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lnSpc>
                <a:spcPct val="140000"/>
              </a:lnSpc>
              <a:spcBef>
                <a:spcPts val="0"/>
              </a:spcBef>
              <a:buFont typeface="Wingdings" panose="05000000000000000000" pitchFamily="2" charset="2"/>
              <a:buChar char="§"/>
            </a:pPr>
            <a:r>
              <a:rPr lang="en-US" sz="2800">
                <a:solidFill>
                  <a:srgbClr val="FF0000"/>
                </a:solidFill>
              </a:rPr>
              <a:t>Một số khía cạnh của yêu cầu cần phải kiểm chứng:</a:t>
            </a:r>
          </a:p>
          <a:p>
            <a:pPr marL="800100" lvl="1" indent="-342900" algn="just">
              <a:spcBef>
                <a:spcPts val="600"/>
              </a:spcBef>
              <a:spcAft>
                <a:spcPts val="600"/>
              </a:spcAft>
              <a:buFont typeface="Wingdings" panose="05000000000000000000" pitchFamily="2" charset="2"/>
              <a:buChar char="§"/>
            </a:pPr>
            <a:r>
              <a:rPr lang="en-US" sz="2400" b="1">
                <a:solidFill>
                  <a:schemeClr val="tx1"/>
                </a:solidFill>
                <a:latin typeface="+mj-lt"/>
              </a:rPr>
              <a:t>Sự h</a:t>
            </a:r>
            <a:r>
              <a:rPr lang="vi-VN" sz="2400" b="1">
                <a:solidFill>
                  <a:schemeClr val="tx1"/>
                </a:solidFill>
                <a:latin typeface="+mj-lt"/>
              </a:rPr>
              <a:t>oàn chỉnh</a:t>
            </a:r>
            <a:r>
              <a:rPr lang="vi-VN" sz="2400">
                <a:solidFill>
                  <a:schemeClr val="tx1"/>
                </a:solidFill>
                <a:latin typeface="+mj-lt"/>
              </a:rPr>
              <a:t>: định nghĩa cần phải bao gồm mọi chức năng và các ràng buộ</a:t>
            </a:r>
            <a:r>
              <a:rPr lang="en-US" sz="2400">
                <a:solidFill>
                  <a:schemeClr val="tx1"/>
                </a:solidFill>
                <a:latin typeface="+mj-lt"/>
              </a:rPr>
              <a:t>c</a:t>
            </a:r>
          </a:p>
          <a:p>
            <a:pPr marL="800100" lvl="1" indent="-342900" algn="just">
              <a:spcBef>
                <a:spcPts val="600"/>
              </a:spcBef>
              <a:spcAft>
                <a:spcPts val="600"/>
              </a:spcAft>
              <a:buFont typeface="Wingdings" panose="05000000000000000000" pitchFamily="2" charset="2"/>
              <a:buChar char="§"/>
            </a:pPr>
            <a:r>
              <a:rPr lang="en-US" sz="2400" b="1">
                <a:solidFill>
                  <a:schemeClr val="tx1"/>
                </a:solidFill>
                <a:latin typeface="+mj-lt"/>
              </a:rPr>
              <a:t>Độ h</a:t>
            </a:r>
            <a:r>
              <a:rPr lang="vi-VN" sz="2400" b="1">
                <a:solidFill>
                  <a:schemeClr val="tx1"/>
                </a:solidFill>
                <a:latin typeface="+mj-lt"/>
              </a:rPr>
              <a:t>iện thực: </a:t>
            </a:r>
            <a:r>
              <a:rPr lang="vi-VN" sz="2400">
                <a:solidFill>
                  <a:schemeClr val="tx1"/>
                </a:solidFill>
                <a:latin typeface="+mj-lt"/>
              </a:rPr>
              <a:t>không có các yêu cầu</a:t>
            </a:r>
            <a:r>
              <a:rPr lang="en-US" sz="2400">
                <a:solidFill>
                  <a:schemeClr val="tx1"/>
                </a:solidFill>
                <a:latin typeface="+mj-lt"/>
              </a:rPr>
              <a:t> nào</a:t>
            </a:r>
            <a:r>
              <a:rPr lang="vi-VN" sz="2400">
                <a:solidFill>
                  <a:schemeClr val="tx1"/>
                </a:solidFill>
                <a:latin typeface="+mj-lt"/>
              </a:rPr>
              <a:t> đặc biệt đến mức phi hiện thực</a:t>
            </a:r>
            <a:endParaRPr lang="en-US" sz="2400">
              <a:solidFill>
                <a:schemeClr val="tx1"/>
              </a:solidFill>
              <a:latin typeface="+mj-lt"/>
            </a:endParaRPr>
          </a:p>
          <a:p>
            <a:pPr marL="800100" lvl="1" indent="-342900" algn="just">
              <a:spcBef>
                <a:spcPts val="600"/>
              </a:spcBef>
              <a:spcAft>
                <a:spcPts val="600"/>
              </a:spcAft>
              <a:buFont typeface="Wingdings" panose="05000000000000000000" pitchFamily="2" charset="2"/>
              <a:buChar char="§"/>
            </a:pPr>
            <a:r>
              <a:rPr lang="en-US" sz="2400" b="1">
                <a:solidFill>
                  <a:schemeClr val="tx1"/>
                </a:solidFill>
                <a:latin typeface="+mj-lt"/>
              </a:rPr>
              <a:t>Thực hiện m</a:t>
            </a:r>
            <a:r>
              <a:rPr lang="vi-VN" sz="2400" b="1">
                <a:solidFill>
                  <a:schemeClr val="tx1"/>
                </a:solidFill>
                <a:latin typeface="+mj-lt"/>
              </a:rPr>
              <a:t>ẫu: </a:t>
            </a:r>
            <a:r>
              <a:rPr lang="vi-VN" sz="2400">
                <a:solidFill>
                  <a:schemeClr val="tx1"/>
                </a:solidFill>
                <a:latin typeface="+mj-lt"/>
              </a:rPr>
              <a:t>là một mô hình chạy được của hệ thống được trình bày với người sử</a:t>
            </a:r>
            <a:r>
              <a:rPr lang="en-US" sz="2400">
                <a:solidFill>
                  <a:schemeClr val="tx1"/>
                </a:solidFill>
                <a:latin typeface="+mj-lt"/>
              </a:rPr>
              <a:t> </a:t>
            </a:r>
            <a:r>
              <a:rPr lang="vi-VN" sz="2400">
                <a:solidFill>
                  <a:schemeClr val="tx1"/>
                </a:solidFill>
                <a:latin typeface="+mj-lt"/>
              </a:rPr>
              <a:t>dụng. Đây là một kỹ thuật đánh giá yêu cầu hiệu quả</a:t>
            </a:r>
            <a:r>
              <a:rPr lang="en-US" sz="2400">
                <a:solidFill>
                  <a:schemeClr val="tx1"/>
                </a:solidFill>
                <a:latin typeface="+mj-lt"/>
              </a:rPr>
              <a:t> </a:t>
            </a:r>
            <a:r>
              <a:rPr lang="vi-VN" sz="2400">
                <a:solidFill>
                  <a:schemeClr val="tx1"/>
                </a:solidFill>
                <a:latin typeface="+mj-lt"/>
              </a:rPr>
              <a:t>cho phép người dùng</a:t>
            </a:r>
            <a:r>
              <a:rPr lang="en-US" sz="2400">
                <a:solidFill>
                  <a:schemeClr val="tx1"/>
                </a:solidFill>
                <a:latin typeface="+mj-lt"/>
              </a:rPr>
              <a:t> </a:t>
            </a:r>
            <a:r>
              <a:rPr lang="vi-VN" sz="2400">
                <a:solidFill>
                  <a:schemeClr val="tx1"/>
                </a:solidFill>
                <a:latin typeface="+mj-lt"/>
              </a:rPr>
              <a:t>thử nghiệm với hệ thống. </a:t>
            </a:r>
            <a:endParaRPr lang="en-US" sz="2400">
              <a:solidFill>
                <a:schemeClr val="tx1"/>
              </a:solidFill>
              <a:latin typeface="+mj-lt"/>
            </a:endParaRPr>
          </a:p>
        </p:txBody>
      </p:sp>
    </p:spTree>
    <p:extLst>
      <p:ext uri="{BB962C8B-B14F-4D97-AF65-F5344CB8AC3E}">
        <p14:creationId xmlns:p14="http://schemas.microsoft.com/office/powerpoint/2010/main" val="196490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3.1.</a:t>
            </a:r>
            <a:r>
              <a:rPr lang="en-US" altLang="zh-CN" sz="3000" b="1">
                <a:solidFill>
                  <a:srgbClr val="FEFEFE"/>
                </a:solidFill>
                <a:latin typeface="Times New Roman"/>
                <a:cs typeface="Times New Roman"/>
              </a:rPr>
              <a:t> ĐÁNH GIÁ CÁC YÊU CẦU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622171" y="1372201"/>
            <a:ext cx="8304467" cy="476464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lnSpc>
                <a:spcPct val="140000"/>
              </a:lnSpc>
              <a:spcBef>
                <a:spcPts val="0"/>
              </a:spcBef>
              <a:buFont typeface="Wingdings" panose="05000000000000000000" pitchFamily="2" charset="2"/>
              <a:buChar char="§"/>
            </a:pPr>
            <a:r>
              <a:rPr lang="vi-VN" sz="2400" b="1">
                <a:solidFill>
                  <a:schemeClr val="tx1"/>
                </a:solidFill>
              </a:rPr>
              <a:t>Đối với yêu cầu xem xét chính thức</a:t>
            </a:r>
            <a:r>
              <a:rPr lang="en-US" sz="2400" b="1">
                <a:solidFill>
                  <a:schemeClr val="tx1"/>
                </a:solidFill>
              </a:rPr>
              <a:t>:</a:t>
            </a:r>
          </a:p>
          <a:p>
            <a:pPr marL="800100" lvl="1" indent="-342900" algn="just">
              <a:lnSpc>
                <a:spcPct val="140000"/>
              </a:lnSpc>
              <a:spcBef>
                <a:spcPts val="0"/>
              </a:spcBef>
              <a:buFont typeface="Courier New" panose="02070309020205020404" pitchFamily="49" charset="0"/>
              <a:buChar char="o"/>
            </a:pPr>
            <a:r>
              <a:rPr lang="en-US" sz="2400">
                <a:solidFill>
                  <a:schemeClr val="tx1"/>
                </a:solidFill>
              </a:rPr>
              <a:t>Đ</a:t>
            </a:r>
            <a:r>
              <a:rPr lang="vi-VN" sz="2400">
                <a:solidFill>
                  <a:schemeClr val="tx1"/>
                </a:solidFill>
              </a:rPr>
              <a:t>ội phát triển phải dẫn dắt khách hàng thông qua các yêu cầu hệ thống</a:t>
            </a:r>
            <a:endParaRPr lang="en-US" sz="2400">
              <a:solidFill>
                <a:schemeClr val="tx1"/>
              </a:solidFill>
            </a:endParaRPr>
          </a:p>
          <a:p>
            <a:pPr marL="800100" lvl="1" indent="-342900" algn="just">
              <a:lnSpc>
                <a:spcPct val="140000"/>
              </a:lnSpc>
              <a:spcBef>
                <a:spcPts val="0"/>
              </a:spcBef>
              <a:buFont typeface="Courier New" panose="02070309020205020404" pitchFamily="49" charset="0"/>
              <a:buChar char="o"/>
            </a:pPr>
            <a:r>
              <a:rPr lang="en-US" sz="2400">
                <a:solidFill>
                  <a:schemeClr val="tx1"/>
                </a:solidFill>
              </a:rPr>
              <a:t>G</a:t>
            </a:r>
            <a:r>
              <a:rPr lang="vi-VN" sz="2400">
                <a:solidFill>
                  <a:schemeClr val="tx1"/>
                </a:solidFill>
              </a:rPr>
              <a:t>iải thích các triển khai của mỗi yêu cầu. </a:t>
            </a:r>
            <a:endParaRPr lang="en-US" sz="2400">
              <a:solidFill>
                <a:schemeClr val="tx1"/>
              </a:solidFill>
            </a:endParaRPr>
          </a:p>
          <a:p>
            <a:pPr marL="800100" lvl="1" indent="-342900" algn="just">
              <a:lnSpc>
                <a:spcPct val="140000"/>
              </a:lnSpc>
              <a:spcBef>
                <a:spcPts val="0"/>
              </a:spcBef>
              <a:buFont typeface="Courier New" panose="02070309020205020404" pitchFamily="49" charset="0"/>
              <a:buChar char="o"/>
            </a:pPr>
            <a:r>
              <a:rPr lang="vi-VN" sz="2400">
                <a:solidFill>
                  <a:schemeClr val="tx1"/>
                </a:solidFill>
              </a:rPr>
              <a:t>Nhóm rà soát phải kiểm tra mỗi yêu cầu cho toàn bộ tài liệu về</a:t>
            </a:r>
            <a:r>
              <a:rPr lang="en-US" sz="2400">
                <a:solidFill>
                  <a:schemeClr val="tx1"/>
                </a:solidFill>
              </a:rPr>
              <a:t>:</a:t>
            </a:r>
            <a:r>
              <a:rPr lang="vi-VN" sz="2400">
                <a:solidFill>
                  <a:schemeClr val="tx1"/>
                </a:solidFill>
              </a:rPr>
              <a:t> </a:t>
            </a:r>
            <a:endParaRPr lang="en-US" sz="2400">
              <a:solidFill>
                <a:schemeClr val="tx1"/>
              </a:solidFill>
            </a:endParaRPr>
          </a:p>
          <a:p>
            <a:pPr marL="1257300" lvl="2" indent="-342900" algn="just">
              <a:lnSpc>
                <a:spcPct val="140000"/>
              </a:lnSpc>
              <a:spcBef>
                <a:spcPts val="0"/>
              </a:spcBef>
              <a:buFont typeface="Courier New" panose="02070309020205020404" pitchFamily="49" charset="0"/>
              <a:buChar char="o"/>
            </a:pPr>
            <a:r>
              <a:rPr lang="en-US" sz="2000">
                <a:solidFill>
                  <a:schemeClr val="tx1"/>
                </a:solidFill>
              </a:rPr>
              <a:t>Đ</a:t>
            </a:r>
            <a:r>
              <a:rPr lang="vi-VN" sz="2000">
                <a:solidFill>
                  <a:schemeClr val="tx1"/>
                </a:solidFill>
              </a:rPr>
              <a:t>ộ thống nhất</a:t>
            </a:r>
            <a:endParaRPr lang="en-US" sz="2000">
              <a:solidFill>
                <a:schemeClr val="tx1"/>
              </a:solidFill>
            </a:endParaRPr>
          </a:p>
          <a:p>
            <a:pPr marL="1257300" lvl="2" indent="-342900" algn="just">
              <a:lnSpc>
                <a:spcPct val="140000"/>
              </a:lnSpc>
              <a:spcBef>
                <a:spcPts val="0"/>
              </a:spcBef>
              <a:buFont typeface="Courier New" panose="02070309020205020404" pitchFamily="49" charset="0"/>
              <a:buChar char="o"/>
            </a:pPr>
            <a:r>
              <a:rPr lang="en-US" sz="2000">
                <a:solidFill>
                  <a:schemeClr val="tx1"/>
                </a:solidFill>
              </a:rPr>
              <a:t>Độ h</a:t>
            </a:r>
            <a:r>
              <a:rPr lang="vi-VN" sz="2000">
                <a:solidFill>
                  <a:schemeClr val="tx1"/>
                </a:solidFill>
              </a:rPr>
              <a:t>oàn chỉnh. </a:t>
            </a:r>
            <a:endParaRPr lang="en-US" sz="2000">
              <a:solidFill>
                <a:schemeClr val="tx1"/>
              </a:solidFill>
            </a:endParaRPr>
          </a:p>
        </p:txBody>
      </p:sp>
    </p:spTree>
    <p:extLst>
      <p:ext uri="{BB962C8B-B14F-4D97-AF65-F5344CB8AC3E}">
        <p14:creationId xmlns:p14="http://schemas.microsoft.com/office/powerpoint/2010/main" val="253972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3.1.</a:t>
            </a:r>
            <a:r>
              <a:rPr lang="en-US" altLang="zh-CN" sz="3000" b="1">
                <a:solidFill>
                  <a:srgbClr val="FEFEFE"/>
                </a:solidFill>
                <a:latin typeface="Times New Roman"/>
                <a:cs typeface="Times New Roman"/>
              </a:rPr>
              <a:t> ĐÁNH GIÁ CÁC YÊU CẦU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443061" y="1372201"/>
            <a:ext cx="8304467" cy="476464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spcBef>
                <a:spcPts val="600"/>
              </a:spcBef>
              <a:spcAft>
                <a:spcPts val="600"/>
              </a:spcAft>
              <a:buFont typeface="Wingdings" panose="05000000000000000000" pitchFamily="2" charset="2"/>
              <a:buChar char="§"/>
            </a:pPr>
            <a:r>
              <a:rPr lang="en-US" sz="2400" b="1" i="1">
                <a:solidFill>
                  <a:schemeClr val="tx1"/>
                </a:solidFill>
                <a:latin typeface="+mj-lt"/>
              </a:rPr>
              <a:t>C</a:t>
            </a:r>
            <a:r>
              <a:rPr lang="vi-VN" sz="2400" b="1" i="1">
                <a:solidFill>
                  <a:schemeClr val="tx1"/>
                </a:solidFill>
                <a:latin typeface="+mj-lt"/>
              </a:rPr>
              <a:t>ó thể phải kiểm tra: </a:t>
            </a:r>
            <a:endParaRPr lang="en-US" sz="2400" b="1" i="1">
              <a:solidFill>
                <a:schemeClr val="tx1"/>
              </a:solidFill>
              <a:latin typeface="+mj-lt"/>
            </a:endParaRPr>
          </a:p>
          <a:p>
            <a:pPr marL="800100" lvl="1" indent="-342900" algn="just">
              <a:spcBef>
                <a:spcPts val="600"/>
              </a:spcBef>
              <a:spcAft>
                <a:spcPts val="600"/>
              </a:spcAft>
              <a:buFont typeface="Wingdings" panose="05000000000000000000" pitchFamily="2" charset="2"/>
              <a:buChar char="ü"/>
            </a:pPr>
            <a:r>
              <a:rPr lang="en-US" sz="2400">
                <a:solidFill>
                  <a:schemeClr val="tx1"/>
                </a:solidFill>
                <a:latin typeface="+mj-lt"/>
              </a:rPr>
              <a:t>Khả năng kiểm tra: T</a:t>
            </a:r>
            <a:r>
              <a:rPr lang="vi-VN" sz="2400">
                <a:solidFill>
                  <a:schemeClr val="tx1"/>
                </a:solidFill>
                <a:latin typeface="+mj-lt"/>
              </a:rPr>
              <a:t>ài liệu có thể kiểm tra thực tế được không?</a:t>
            </a:r>
            <a:endParaRPr lang="en-US" sz="2400">
              <a:solidFill>
                <a:schemeClr val="tx1"/>
              </a:solidFill>
              <a:latin typeface="+mj-lt"/>
            </a:endParaRPr>
          </a:p>
          <a:p>
            <a:pPr marL="800100" lvl="1" indent="-342900" algn="just">
              <a:spcBef>
                <a:spcPts val="600"/>
              </a:spcBef>
              <a:spcAft>
                <a:spcPts val="600"/>
              </a:spcAft>
              <a:buFont typeface="Wingdings" panose="05000000000000000000" pitchFamily="2" charset="2"/>
              <a:buChar char="ü"/>
            </a:pPr>
            <a:r>
              <a:rPr lang="vi-VN" sz="2400">
                <a:solidFill>
                  <a:schemeClr val="tx1"/>
                </a:solidFill>
                <a:latin typeface="+mj-lt"/>
              </a:rPr>
              <a:t>Khả năng hiểu biết: </a:t>
            </a:r>
            <a:r>
              <a:rPr lang="en-US" sz="2400">
                <a:solidFill>
                  <a:schemeClr val="tx1"/>
                </a:solidFill>
                <a:latin typeface="+mj-lt"/>
              </a:rPr>
              <a:t>T</a:t>
            </a:r>
            <a:r>
              <a:rPr lang="vi-VN" sz="2400">
                <a:solidFill>
                  <a:schemeClr val="tx1"/>
                </a:solidFill>
                <a:latin typeface="+mj-lt"/>
              </a:rPr>
              <a:t>ài liệu có được khách hàng hiểu biết thấu đáo hay không? </a:t>
            </a:r>
            <a:endParaRPr lang="en-US" sz="2400">
              <a:solidFill>
                <a:schemeClr val="tx1"/>
              </a:solidFill>
              <a:latin typeface="+mj-lt"/>
            </a:endParaRPr>
          </a:p>
          <a:p>
            <a:pPr marL="800100" lvl="1" indent="-342900" algn="just">
              <a:spcBef>
                <a:spcPts val="600"/>
              </a:spcBef>
              <a:spcAft>
                <a:spcPts val="600"/>
              </a:spcAft>
              <a:buFont typeface="Wingdings" panose="05000000000000000000" pitchFamily="2" charset="2"/>
              <a:buChar char="ü"/>
            </a:pPr>
            <a:r>
              <a:rPr lang="vi-VN" sz="2400">
                <a:solidFill>
                  <a:schemeClr val="tx1"/>
                </a:solidFill>
                <a:latin typeface="+mj-lt"/>
              </a:rPr>
              <a:t>Lưu vết: </a:t>
            </a:r>
            <a:r>
              <a:rPr lang="en-US" sz="2400">
                <a:solidFill>
                  <a:schemeClr val="tx1"/>
                </a:solidFill>
                <a:latin typeface="+mj-lt"/>
              </a:rPr>
              <a:t>N</a:t>
            </a:r>
            <a:r>
              <a:rPr lang="vi-VN" sz="2400">
                <a:solidFill>
                  <a:schemeClr val="tx1"/>
                </a:solidFill>
                <a:latin typeface="+mj-lt"/>
              </a:rPr>
              <a:t>guồn gốc của tài liệu có được xác định rõ ràng hay không? Rất có thể phải quay lại nguồn gốc ban đầu để đánh giá ảnh hưởng của sự thay đổi. </a:t>
            </a:r>
            <a:endParaRPr lang="en-US" sz="2400">
              <a:solidFill>
                <a:schemeClr val="tx1"/>
              </a:solidFill>
              <a:latin typeface="+mj-lt"/>
            </a:endParaRPr>
          </a:p>
          <a:p>
            <a:pPr marL="800100" lvl="1" indent="-342900" algn="just">
              <a:spcBef>
                <a:spcPts val="600"/>
              </a:spcBef>
              <a:spcAft>
                <a:spcPts val="600"/>
              </a:spcAft>
              <a:buFont typeface="Wingdings" panose="05000000000000000000" pitchFamily="2" charset="2"/>
              <a:buChar char="ü"/>
            </a:pPr>
            <a:r>
              <a:rPr lang="vi-VN" sz="2400">
                <a:solidFill>
                  <a:schemeClr val="tx1"/>
                </a:solidFill>
                <a:latin typeface="+mj-lt"/>
              </a:rPr>
              <a:t>Tính thích hợp: </a:t>
            </a:r>
            <a:r>
              <a:rPr lang="en-US" sz="2400">
                <a:solidFill>
                  <a:schemeClr val="tx1"/>
                </a:solidFill>
                <a:latin typeface="+mj-lt"/>
              </a:rPr>
              <a:t>C</a:t>
            </a:r>
            <a:r>
              <a:rPr lang="vi-VN" sz="2400">
                <a:solidFill>
                  <a:schemeClr val="tx1"/>
                </a:solidFill>
                <a:latin typeface="+mj-lt"/>
              </a:rPr>
              <a:t>ác yêu cầu đã phù hợp hay chưa? Có thể thay đổi các yêu cầu mà không làm ảnh hưởng lớn đến toàn bộ hệ thống không</a:t>
            </a:r>
            <a:r>
              <a:rPr lang="en-US" sz="2400">
                <a:solidFill>
                  <a:schemeClr val="tx1"/>
                </a:solidFill>
                <a:latin typeface="+mj-lt"/>
              </a:rPr>
              <a:t>?</a:t>
            </a:r>
            <a:endParaRPr lang="en-US" sz="2400" dirty="0">
              <a:solidFill>
                <a:schemeClr val="tx1"/>
              </a:solidFill>
              <a:latin typeface="+mj-lt"/>
            </a:endParaRPr>
          </a:p>
        </p:txBody>
      </p:sp>
    </p:spTree>
    <p:extLst>
      <p:ext uri="{BB962C8B-B14F-4D97-AF65-F5344CB8AC3E}">
        <p14:creationId xmlns:p14="http://schemas.microsoft.com/office/powerpoint/2010/main" val="1437940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539998" y="1514748"/>
            <a:ext cx="8288670" cy="4185761"/>
          </a:xfrm>
          <a:prstGeom prst="rect">
            <a:avLst/>
          </a:prstGeom>
          <a:noFill/>
        </p:spPr>
        <p:txBody>
          <a:bodyPr wrap="square" lIns="0" tIns="0" rIns="0" bIns="0" rtlCol="0">
            <a:spAutoFit/>
          </a:bodyPr>
          <a:lstStyle/>
          <a:p>
            <a:pPr marL="342900" indent="-342900">
              <a:spcBef>
                <a:spcPts val="600"/>
              </a:spcBef>
              <a:spcAft>
                <a:spcPts val="600"/>
              </a:spcAft>
              <a:buFont typeface="Wingdings" panose="05000000000000000000" pitchFamily="2" charset="2"/>
              <a:buChar char="§"/>
            </a:pPr>
            <a:r>
              <a:rPr lang="en-US" sz="2200">
                <a:solidFill>
                  <a:srgbClr val="FF0000"/>
                </a:solidFill>
                <a:latin typeface="Arial" panose="020B0604020202020204" pitchFamily="34" charset="0"/>
                <a:cs typeface="Arial" panose="020B0604020202020204" pitchFamily="34" charset="0"/>
              </a:rPr>
              <a:t>Phân tích yêu cầu: </a:t>
            </a:r>
            <a:r>
              <a:rPr lang="vi-VN" sz="2200">
                <a:latin typeface="Arial" panose="020B0604020202020204" pitchFamily="34" charset="0"/>
                <a:cs typeface="Arial" panose="020B0604020202020204" pitchFamily="34" charset="0"/>
              </a:rPr>
              <a:t>Nghiên cứu kỹ các yêu cầu của người sử dụng và của hệ thống phần mềm để xây dựng các đặc tả về hệ thống</a:t>
            </a:r>
            <a:r>
              <a:rPr lang="en-US" sz="2200">
                <a:latin typeface="Arial" panose="020B0604020202020204" pitchFamily="34" charset="0"/>
                <a:cs typeface="Arial" panose="020B0604020202020204" pitchFamily="34" charset="0"/>
              </a:rPr>
              <a:t>.</a:t>
            </a:r>
          </a:p>
          <a:p>
            <a:pPr marL="342900" indent="-342900">
              <a:spcBef>
                <a:spcPts val="600"/>
              </a:spcBef>
              <a:spcAft>
                <a:spcPts val="600"/>
              </a:spcAft>
              <a:buFont typeface="Wingdings" panose="05000000000000000000" pitchFamily="2" charset="2"/>
              <a:buChar char="§"/>
            </a:pPr>
            <a:r>
              <a:rPr lang="vi-VN" sz="2200">
                <a:solidFill>
                  <a:srgbClr val="FF0000"/>
                </a:solidFill>
                <a:latin typeface="Arial" panose="020B0604020202020204" pitchFamily="34" charset="0"/>
                <a:cs typeface="Arial" panose="020B0604020202020204" pitchFamily="34" charset="0"/>
              </a:rPr>
              <a:t>Nhiệm vụ</a:t>
            </a:r>
            <a:r>
              <a:rPr lang="en-US" sz="2200">
                <a:solidFill>
                  <a:srgbClr val="FF0000"/>
                </a:solidFill>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cần t</a:t>
            </a:r>
            <a:r>
              <a:rPr lang="vi-VN" sz="2200">
                <a:latin typeface="Arial" panose="020B0604020202020204" pitchFamily="34" charset="0"/>
                <a:cs typeface="Arial" panose="020B0604020202020204" pitchFamily="34" charset="0"/>
              </a:rPr>
              <a:t>rả lời được các câu hỏi</a:t>
            </a:r>
            <a:r>
              <a:rPr lang="en-US" sz="2200">
                <a:latin typeface="Arial" panose="020B0604020202020204" pitchFamily="34" charset="0"/>
                <a:cs typeface="Arial" panose="020B0604020202020204" pitchFamily="34" charset="0"/>
              </a:rPr>
              <a:t>:</a:t>
            </a:r>
          </a:p>
          <a:p>
            <a:pPr marL="800100" lvl="1" indent="-342900">
              <a:spcBef>
                <a:spcPts val="600"/>
              </a:spcBef>
              <a:spcAft>
                <a:spcPts val="600"/>
              </a:spcAft>
              <a:buFont typeface="Wingdings" panose="05000000000000000000" pitchFamily="2" charset="2"/>
              <a:buChar char="ü"/>
            </a:pPr>
            <a:r>
              <a:rPr lang="vi-VN" sz="2200">
                <a:latin typeface="Arial" panose="020B0604020202020204" pitchFamily="34" charset="0"/>
                <a:cs typeface="Arial" panose="020B0604020202020204" pitchFamily="34" charset="0"/>
              </a:rPr>
              <a:t>Đầu vào của hệ thống là gì</a:t>
            </a:r>
            <a:r>
              <a:rPr lang="en-US" sz="2200">
                <a:latin typeface="Arial" panose="020B0604020202020204" pitchFamily="34" charset="0"/>
                <a:cs typeface="Arial" panose="020B0604020202020204" pitchFamily="34" charset="0"/>
              </a:rPr>
              <a:t>?</a:t>
            </a:r>
          </a:p>
          <a:p>
            <a:pPr marL="800100" lvl="1" indent="-342900">
              <a:spcBef>
                <a:spcPts val="600"/>
              </a:spcBef>
              <a:spcAft>
                <a:spcPts val="600"/>
              </a:spcAft>
              <a:buFont typeface="Wingdings" panose="05000000000000000000" pitchFamily="2" charset="2"/>
              <a:buChar char="ü"/>
            </a:pPr>
            <a:r>
              <a:rPr lang="en-US" sz="2200">
                <a:latin typeface="Arial" panose="020B0604020202020204" pitchFamily="34" charset="0"/>
                <a:cs typeface="Arial" panose="020B0604020202020204" pitchFamily="34" charset="0"/>
              </a:rPr>
              <a:t>Các</a:t>
            </a:r>
            <a:r>
              <a:rPr lang="vi-VN" sz="2200">
                <a:latin typeface="Arial" panose="020B0604020202020204" pitchFamily="34" charset="0"/>
                <a:cs typeface="Arial" panose="020B0604020202020204" pitchFamily="34" charset="0"/>
              </a:rPr>
              <a:t> quá trình cần xử lý trong hệ thống</a:t>
            </a:r>
            <a:r>
              <a:rPr lang="en-US" sz="2200">
                <a:latin typeface="Arial" panose="020B0604020202020204" pitchFamily="34" charset="0"/>
                <a:cs typeface="Arial" panose="020B0604020202020204" pitchFamily="34" charset="0"/>
              </a:rPr>
              <a:t> (</a:t>
            </a:r>
            <a:r>
              <a:rPr lang="vi-VN" sz="2200">
                <a:latin typeface="Arial" panose="020B0604020202020204" pitchFamily="34" charset="0"/>
                <a:cs typeface="Arial" panose="020B0604020202020204" pitchFamily="34" charset="0"/>
              </a:rPr>
              <a:t>hệ thống phần mềm sẽ phải xử lý những cái gì</a:t>
            </a:r>
            <a:r>
              <a:rPr lang="en-US" sz="2200">
                <a:latin typeface="Arial" panose="020B0604020202020204" pitchFamily="34" charset="0"/>
                <a:cs typeface="Arial" panose="020B0604020202020204" pitchFamily="34" charset="0"/>
              </a:rPr>
              <a:t>?)</a:t>
            </a:r>
          </a:p>
          <a:p>
            <a:pPr marL="800100" lvl="1" indent="-342900">
              <a:spcBef>
                <a:spcPts val="600"/>
              </a:spcBef>
              <a:spcAft>
                <a:spcPts val="600"/>
              </a:spcAft>
              <a:buFont typeface="Wingdings" panose="05000000000000000000" pitchFamily="2" charset="2"/>
              <a:buChar char="ü"/>
            </a:pPr>
            <a:r>
              <a:rPr lang="vi-VN" sz="2200">
                <a:latin typeface="Arial" panose="020B0604020202020204" pitchFamily="34" charset="0"/>
                <a:cs typeface="Arial" panose="020B0604020202020204" pitchFamily="34" charset="0"/>
              </a:rPr>
              <a:t>Đầu ra: kết quả xử lý của hệ thống là gì</a:t>
            </a:r>
            <a:r>
              <a:rPr lang="en-US" sz="2200">
                <a:latin typeface="Arial" panose="020B0604020202020204" pitchFamily="34" charset="0"/>
                <a:cs typeface="Arial" panose="020B0604020202020204" pitchFamily="34" charset="0"/>
              </a:rPr>
              <a:t>?</a:t>
            </a:r>
          </a:p>
          <a:p>
            <a:pPr marL="800100" lvl="1" indent="-342900">
              <a:spcBef>
                <a:spcPts val="600"/>
              </a:spcBef>
              <a:spcAft>
                <a:spcPts val="600"/>
              </a:spcAft>
              <a:buFont typeface="Wingdings" panose="05000000000000000000" pitchFamily="2" charset="2"/>
              <a:buChar char="ü"/>
            </a:pPr>
            <a:r>
              <a:rPr lang="vi-VN" sz="2200">
                <a:latin typeface="Arial" panose="020B0604020202020204" pitchFamily="34" charset="0"/>
                <a:cs typeface="Arial" panose="020B0604020202020204" pitchFamily="34" charset="0"/>
              </a:rPr>
              <a:t>Những ràng buộc trong hệ thống, chủ yếu là mối quan hệ giữa đầu vào và đầu ra như thế nào</a:t>
            </a:r>
            <a:r>
              <a:rPr lang="en-US" sz="2200">
                <a:latin typeface="Arial" panose="020B0604020202020204" pitchFamily="34" charset="0"/>
                <a:cs typeface="Arial" panose="020B0604020202020204" pitchFamily="34" charset="0"/>
              </a:rPr>
              <a:t>?</a:t>
            </a:r>
            <a:endParaRPr lang="en-US" altLang="zh-CN" sz="2200" dirty="0">
              <a:solidFill>
                <a:srgbClr val="000000"/>
              </a:solidFill>
              <a:latin typeface="Arial" panose="020B0604020202020204" pitchFamily="34" charset="0"/>
              <a:ea typeface="Times New Roman"/>
              <a:cs typeface="Arial" panose="020B0604020202020204" pitchFamily="34" charset="0"/>
            </a:endParaRPr>
          </a:p>
        </p:txBody>
      </p:sp>
      <p:sp>
        <p:nvSpPr>
          <p:cNvPr id="3" name="TextBox 6">
            <a:extLst>
              <a:ext uri="{FF2B5EF4-FFF2-40B4-BE49-F238E27FC236}">
                <a16:creationId xmlns:a16="http://schemas.microsoft.com/office/drawing/2014/main" id="{A7B54B67-0C37-BAA2-8979-458ABEC2CF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3.2.</a:t>
            </a:r>
            <a:r>
              <a:rPr lang="en-US" altLang="zh-CN" sz="3000" b="1">
                <a:solidFill>
                  <a:srgbClr val="FEFEFE"/>
                </a:solidFill>
                <a:latin typeface="Times New Roman"/>
                <a:cs typeface="Times New Roman"/>
              </a:rPr>
              <a:t> PHÂN TÍCH YÊU CẦU</a:t>
            </a:r>
            <a:endParaRPr lang="en-US" dirty="0"/>
          </a:p>
        </p:txBody>
      </p:sp>
      <p:sp>
        <p:nvSpPr>
          <p:cNvPr id="4" name="TextBox 77">
            <a:extLst>
              <a:ext uri="{FF2B5EF4-FFF2-40B4-BE49-F238E27FC236}">
                <a16:creationId xmlns:a16="http://schemas.microsoft.com/office/drawing/2014/main" id="{4C72CDA8-B63B-68DB-51FE-E9E50450B9BB}"/>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00445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427665" y="1297932"/>
            <a:ext cx="8288670" cy="2928943"/>
          </a:xfrm>
          <a:prstGeom prst="rect">
            <a:avLst/>
          </a:prstGeom>
          <a:noFill/>
        </p:spPr>
        <p:txBody>
          <a:bodyPr wrap="square" lIns="0" tIns="0" rIns="0" bIns="0" rtlCol="0">
            <a:spAutoFit/>
          </a:bodyPr>
          <a:lstStyle/>
          <a:p>
            <a:pPr marL="342900" indent="-342900">
              <a:lnSpc>
                <a:spcPct val="130000"/>
              </a:lnSpc>
              <a:spcBef>
                <a:spcPts val="600"/>
              </a:spcBef>
              <a:spcAft>
                <a:spcPts val="600"/>
              </a:spcAft>
              <a:buFont typeface="Wingdings" panose="05000000000000000000" pitchFamily="2" charset="2"/>
              <a:buChar char="§"/>
            </a:pPr>
            <a:r>
              <a:rPr lang="en-US" sz="1900">
                <a:solidFill>
                  <a:srgbClr val="FF0000"/>
                </a:solidFill>
                <a:latin typeface="Arial" panose="020B0604020202020204" pitchFamily="34" charset="0"/>
                <a:cs typeface="Arial" panose="020B0604020202020204" pitchFamily="34" charset="0"/>
              </a:rPr>
              <a:t>Chú ý:</a:t>
            </a:r>
          </a:p>
          <a:p>
            <a:pPr marL="800100" lvl="1" indent="-342900">
              <a:lnSpc>
                <a:spcPct val="130000"/>
              </a:lnSpc>
              <a:spcBef>
                <a:spcPts val="600"/>
              </a:spcBef>
              <a:spcAft>
                <a:spcPts val="600"/>
              </a:spcAft>
              <a:buFont typeface="Wingdings" panose="05000000000000000000" pitchFamily="2" charset="2"/>
              <a:buChar char="ü"/>
            </a:pPr>
            <a:r>
              <a:rPr lang="vi-VN" sz="1900">
                <a:latin typeface="Arial" panose="020B0604020202020204" pitchFamily="34" charset="0"/>
                <a:cs typeface="Arial" panose="020B0604020202020204" pitchFamily="34" charset="0"/>
              </a:rPr>
              <a:t>Trả lời được </a:t>
            </a:r>
            <a:r>
              <a:rPr lang="en-US" sz="1900">
                <a:latin typeface="Arial" panose="020B0604020202020204" pitchFamily="34" charset="0"/>
                <a:cs typeface="Arial" panose="020B0604020202020204" pitchFamily="34" charset="0"/>
              </a:rPr>
              <a:t>các </a:t>
            </a:r>
            <a:r>
              <a:rPr lang="vi-VN" sz="1900">
                <a:latin typeface="Arial" panose="020B0604020202020204" pitchFamily="34" charset="0"/>
                <a:cs typeface="Arial" panose="020B0604020202020204" pitchFamily="34" charset="0"/>
              </a:rPr>
              <a:t>câu hỏi </a:t>
            </a:r>
            <a:r>
              <a:rPr lang="en-US" sz="1900">
                <a:latin typeface="Arial" panose="020B0604020202020204" pitchFamily="34" charset="0"/>
                <a:cs typeface="Arial" panose="020B0604020202020204" pitchFamily="34" charset="0"/>
              </a:rPr>
              <a:t>trong nhiệm vụ của PTYC</a:t>
            </a:r>
            <a:r>
              <a:rPr lang="vi-VN" sz="1900">
                <a:latin typeface="Arial" panose="020B0604020202020204" pitchFamily="34" charset="0"/>
                <a:cs typeface="Arial" panose="020B0604020202020204" pitchFamily="34" charset="0"/>
              </a:rPr>
              <a:t>, nghĩa là phải xác định được chi tiết các yêu cầu làm cơ sở để đặc tả hệ thống.</a:t>
            </a:r>
            <a:endParaRPr lang="en-US" sz="1900">
              <a:latin typeface="Arial" panose="020B0604020202020204" pitchFamily="34" charset="0"/>
              <a:cs typeface="Arial" panose="020B0604020202020204" pitchFamily="34" charset="0"/>
            </a:endParaRPr>
          </a:p>
          <a:p>
            <a:pPr marL="800100" lvl="1" indent="-342900">
              <a:lnSpc>
                <a:spcPct val="130000"/>
              </a:lnSpc>
              <a:spcBef>
                <a:spcPts val="600"/>
              </a:spcBef>
              <a:spcAft>
                <a:spcPts val="600"/>
              </a:spcAft>
              <a:buFont typeface="Wingdings" panose="05000000000000000000" pitchFamily="2" charset="2"/>
              <a:buChar char="ü"/>
            </a:pPr>
            <a:r>
              <a:rPr lang="vi-VN" sz="1900">
                <a:latin typeface="Arial" panose="020B0604020202020204" pitchFamily="34" charset="0"/>
                <a:cs typeface="Arial" panose="020B0604020202020204" pitchFamily="34" charset="0"/>
              </a:rPr>
              <a:t>Đ</a:t>
            </a:r>
            <a:r>
              <a:rPr lang="en-US" sz="1900">
                <a:latin typeface="Arial" panose="020B0604020202020204" pitchFamily="34" charset="0"/>
                <a:cs typeface="Arial" panose="020B0604020202020204" pitchFamily="34" charset="0"/>
              </a:rPr>
              <a:t>ây</a:t>
            </a:r>
            <a:r>
              <a:rPr lang="vi-VN" sz="1900">
                <a:latin typeface="Arial" panose="020B0604020202020204" pitchFamily="34" charset="0"/>
                <a:cs typeface="Arial" panose="020B0604020202020204" pitchFamily="34" charset="0"/>
              </a:rPr>
              <a:t> là kết quả của sự trao đổi, thống nhất giữa người đầu tư, người sử dụng với người xây dựng hệ thống. Mục tiêu là xây dựng các hồ sơ mô tả chi tiết các yêu cầu của bài toán nhằm nêu bật được hành vi, chức năng cần thực hiện của hệ thống dự kiến</a:t>
            </a:r>
            <a:endParaRPr lang="en-US" altLang="zh-CN" sz="1900" dirty="0">
              <a:solidFill>
                <a:srgbClr val="000000"/>
              </a:solidFill>
              <a:latin typeface="Arial" panose="020B0604020202020204" pitchFamily="34" charset="0"/>
              <a:ea typeface="Times New Roman"/>
              <a:cs typeface="Arial" panose="020B0604020202020204" pitchFamily="34" charset="0"/>
            </a:endParaRPr>
          </a:p>
        </p:txBody>
      </p:sp>
      <p:sp>
        <p:nvSpPr>
          <p:cNvPr id="3" name="TextBox 6">
            <a:extLst>
              <a:ext uri="{FF2B5EF4-FFF2-40B4-BE49-F238E27FC236}">
                <a16:creationId xmlns:a16="http://schemas.microsoft.com/office/drawing/2014/main" id="{A7B54B67-0C37-BAA2-8979-458ABEC2CFD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3.2.</a:t>
            </a:r>
            <a:r>
              <a:rPr lang="en-US" altLang="zh-CN" sz="3000" b="1">
                <a:solidFill>
                  <a:srgbClr val="FEFEFE"/>
                </a:solidFill>
                <a:latin typeface="Times New Roman"/>
                <a:cs typeface="Times New Roman"/>
              </a:rPr>
              <a:t> PHÂN TÍCH YÊU CẦU</a:t>
            </a:r>
            <a:endParaRPr lang="en-US" dirty="0"/>
          </a:p>
        </p:txBody>
      </p:sp>
      <p:sp>
        <p:nvSpPr>
          <p:cNvPr id="4" name="TextBox 70">
            <a:extLst>
              <a:ext uri="{FF2B5EF4-FFF2-40B4-BE49-F238E27FC236}">
                <a16:creationId xmlns:a16="http://schemas.microsoft.com/office/drawing/2014/main" id="{27B853DE-79D9-DC27-AE94-062693649C5D}"/>
              </a:ext>
            </a:extLst>
          </p:cNvPr>
          <p:cNvSpPr txBox="1"/>
          <p:nvPr/>
        </p:nvSpPr>
        <p:spPr>
          <a:xfrm>
            <a:off x="673545" y="4573373"/>
            <a:ext cx="8132661" cy="1384995"/>
          </a:xfrm>
          <a:prstGeom prst="rect">
            <a:avLst/>
          </a:prstGeom>
          <a:noFill/>
        </p:spPr>
        <p:txBody>
          <a:bodyPr wrap="square" lIns="0" tIns="0" rIns="0" bIns="0" rtlCol="0">
            <a:spAutoFit/>
          </a:bodyPr>
          <a:lstStyle/>
          <a:p>
            <a:pPr algn="just">
              <a:spcBef>
                <a:spcPts val="600"/>
              </a:spcBef>
              <a:spcAft>
                <a:spcPts val="600"/>
              </a:spcAft>
            </a:pPr>
            <a:r>
              <a:rPr lang="en-US" i="1">
                <a:solidFill>
                  <a:srgbClr val="FF0000"/>
                </a:solidFill>
              </a:rPr>
              <a:t>=&gt;</a:t>
            </a:r>
            <a:r>
              <a:rPr lang="en-US" i="1"/>
              <a:t> </a:t>
            </a:r>
            <a:r>
              <a:rPr lang="vi-VN" i="1"/>
              <a:t>phân tích yêu cầu là quá trình suy luận các yêu cầu hệ thống thông qua quan sát hệ thống hiện tại, thảo luận với người sử dụng, phân tích công việc. Việc này có thể liên quan với việc tạo một hay nhiều mô hình khác nhau. Nó giúp các phân tích viên hiểu biết hệ thống. Các mẫu hệ thống cũng có thể được phát triển để mô tả các yêu cầu</a:t>
            </a:r>
            <a:r>
              <a:rPr lang="en-US" i="1"/>
              <a:t>.</a:t>
            </a:r>
            <a:endParaRPr lang="en-US" altLang="zh-CN" i="1" dirty="0">
              <a:solidFill>
                <a:srgbClr val="000000"/>
              </a:solidFill>
              <a:latin typeface="Times New Roman"/>
              <a:ea typeface="Times New Roman"/>
            </a:endParaRPr>
          </a:p>
        </p:txBody>
      </p:sp>
      <p:sp>
        <p:nvSpPr>
          <p:cNvPr id="5" name="TextBox 77">
            <a:extLst>
              <a:ext uri="{FF2B5EF4-FFF2-40B4-BE49-F238E27FC236}">
                <a16:creationId xmlns:a16="http://schemas.microsoft.com/office/drawing/2014/main" id="{DE2AAF43-90D6-7809-9284-BCCE4210C1C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282300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2620</Words>
  <Application>Microsoft Office PowerPoint</Application>
  <PresentationFormat>On-screen Show (4:3)</PresentationFormat>
  <Paragraphs>312</Paragraphs>
  <Slides>28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Amasis MT Pro</vt:lpstr>
      <vt:lpstr>Arial</vt:lpstr>
      <vt:lpstr>Calibri</vt:lpstr>
      <vt:lpstr>Courier New</vt:lpstr>
      <vt:lpstr>Tahoma</vt:lpstr>
      <vt:lpstr>Times New Roman</vt:lpstr>
      <vt:lpstr>Wingdings</vt:lpstr>
      <vt:lpstr>Office Theme</vt:lpstr>
      <vt:lpstr>PHÂN TÍCH THIẾT KẾ YÊU CẦU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Dao Thi Le Thuy (FE FPL HN)</cp:lastModifiedBy>
  <cp:revision>143</cp:revision>
  <dcterms:created xsi:type="dcterms:W3CDTF">2011-01-21T15:00:27Z</dcterms:created>
  <dcterms:modified xsi:type="dcterms:W3CDTF">2023-09-24T15:11:26Z</dcterms:modified>
</cp:coreProperties>
</file>